
<file path=[Content_Types].xml><?xml version="1.0" encoding="utf-8"?>
<Types xmlns="http://schemas.openxmlformats.org/package/2006/content-types">
  <Default ContentType="application/x-fontdata" Extension="fntdata"/>
  <Default ContentType="image/gif" Extension="gif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x="18288000" cy="10287000"/>
  <p:notesSz cx="6858000" cy="9144000"/>
  <p:embeddedFontLst>
    <p:embeddedFont>
      <p:font typeface="Gliker" charset="1" panose="00000500000000000000"/>
      <p:regular r:id="rId28"/>
    </p:embeddedFont>
    <p:embeddedFont>
      <p:font typeface="DM Sans Bold" charset="1" panose="00000000000000000000"/>
      <p:regular r:id="rId29"/>
    </p:embeddedFont>
    <p:embeddedFont>
      <p:font typeface="Canva Sans 1 Bold" charset="1" panose="020B0803030501040103"/>
      <p:regular r:id="rId30"/>
    </p:embeddedFont>
    <p:embeddedFont>
      <p:font typeface="Canva Sans 1" charset="1" panose="020B0503030501040103"/>
      <p:regular r:id="rId31"/>
    </p:embeddedFont>
    <p:embeddedFont>
      <p:font typeface="DM Sans" charset="1" panose="00000000000000000000"/>
      <p:regular r:id="rId32"/>
    </p:embeddedFont>
    <p:embeddedFont>
      <p:font typeface="Gliker Bold" charset="1" panose="00000800000000000000"/>
      <p:regular r:id="rId33"/>
    </p:embeddedFont>
    <p:embeddedFont>
      <p:font typeface="Chewy" charset="1" panose="02000000000000000000"/>
      <p:regular r:id="rId34"/>
    </p:embeddedFont>
    <p:embeddedFont>
      <p:font typeface="Canva Sans 2" charset="1" panose="020B0503030501040103"/>
      <p:regular r:id="rId35"/>
    </p:embeddedFont>
    <p:embeddedFont>
      <p:font typeface="Hey Gotcha!" charset="1" panose="00000000000000000000"/>
      <p:regular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fonts/font36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4.png" Type="http://schemas.openxmlformats.org/officeDocument/2006/relationships/image"/><Relationship Id="rId11" Target="../media/image15.svg" Type="http://schemas.openxmlformats.org/officeDocument/2006/relationships/image"/><Relationship Id="rId12" Target="../media/image16.png" Type="http://schemas.openxmlformats.org/officeDocument/2006/relationships/image"/><Relationship Id="rId13" Target="../media/image17.svg" Type="http://schemas.openxmlformats.org/officeDocument/2006/relationships/image"/><Relationship Id="rId14" Target="../media/image13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Relationship Id="rId3" Target="../media/image19.svg" Type="http://schemas.openxmlformats.org/officeDocument/2006/relationships/image"/><Relationship Id="rId4" Target="../media/image20.png" Type="http://schemas.openxmlformats.org/officeDocument/2006/relationships/image"/><Relationship Id="rId5" Target="../media/image21.svg" Type="http://schemas.openxmlformats.org/officeDocument/2006/relationships/image"/><Relationship Id="rId6" Target="../media/image22.png" Type="http://schemas.openxmlformats.org/officeDocument/2006/relationships/image"/><Relationship Id="rId7" Target="../media/image23.svg" Type="http://schemas.openxmlformats.org/officeDocument/2006/relationships/image"/><Relationship Id="rId8" Target="../media/image1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16.png" Type="http://schemas.openxmlformats.org/officeDocument/2006/relationships/image"/><Relationship Id="rId5" Target="../media/image17.svg" Type="http://schemas.openxmlformats.org/officeDocument/2006/relationships/image"/><Relationship Id="rId6" Target="../media/image24.png" Type="http://schemas.openxmlformats.org/officeDocument/2006/relationships/image"/><Relationship Id="rId7" Target="../media/image25.svg" Type="http://schemas.openxmlformats.org/officeDocument/2006/relationships/image"/><Relationship Id="rId8" Target="../media/image26.png" Type="http://schemas.openxmlformats.org/officeDocument/2006/relationships/image"/><Relationship Id="rId9" Target="../media/image27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2.png" Type="http://schemas.openxmlformats.org/officeDocument/2006/relationships/image"/><Relationship Id="rId11" Target="../media/image33.png" Type="http://schemas.openxmlformats.org/officeDocument/2006/relationships/image"/><Relationship Id="rId12" Target="../media/image34.svg" Type="http://schemas.openxmlformats.org/officeDocument/2006/relationships/image"/><Relationship Id="rId13" Target="../media/image35.gif" Type="http://schemas.openxmlformats.org/officeDocument/2006/relationships/image"/><Relationship Id="rId14" Target="../media/image13.pn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28.png" Type="http://schemas.openxmlformats.org/officeDocument/2006/relationships/image"/><Relationship Id="rId5" Target="../media/image29.svg" Type="http://schemas.openxmlformats.org/officeDocument/2006/relationships/image"/><Relationship Id="rId6" Target="../media/image18.png" Type="http://schemas.openxmlformats.org/officeDocument/2006/relationships/image"/><Relationship Id="rId7" Target="../media/image19.svg" Type="http://schemas.openxmlformats.org/officeDocument/2006/relationships/image"/><Relationship Id="rId8" Target="../media/image30.png" Type="http://schemas.openxmlformats.org/officeDocument/2006/relationships/image"/><Relationship Id="rId9" Target="../media/image31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png" Type="http://schemas.openxmlformats.org/officeDocument/2006/relationships/image"/><Relationship Id="rId11" Target="../media/image34.svg" Type="http://schemas.openxmlformats.org/officeDocument/2006/relationships/image"/><Relationship Id="rId12" Target="../media/image35.gif" Type="http://schemas.openxmlformats.org/officeDocument/2006/relationships/image"/><Relationship Id="rId13" Target="../media/image13.png" Type="http://schemas.openxmlformats.org/officeDocument/2006/relationships/image"/><Relationship Id="rId14" Target="../media/image36.pn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28.png" Type="http://schemas.openxmlformats.org/officeDocument/2006/relationships/image"/><Relationship Id="rId5" Target="../media/image29.svg" Type="http://schemas.openxmlformats.org/officeDocument/2006/relationships/image"/><Relationship Id="rId6" Target="../media/image18.png" Type="http://schemas.openxmlformats.org/officeDocument/2006/relationships/image"/><Relationship Id="rId7" Target="../media/image19.svg" Type="http://schemas.openxmlformats.org/officeDocument/2006/relationships/image"/><Relationship Id="rId8" Target="../media/image30.png" Type="http://schemas.openxmlformats.org/officeDocument/2006/relationships/image"/><Relationship Id="rId9" Target="../media/image31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7.png" Type="http://schemas.openxmlformats.org/officeDocument/2006/relationships/image"/><Relationship Id="rId3" Target="../media/image38.svg" Type="http://schemas.openxmlformats.org/officeDocument/2006/relationships/image"/><Relationship Id="rId4" Target="../media/image39.png" Type="http://schemas.openxmlformats.org/officeDocument/2006/relationships/image"/><Relationship Id="rId5" Target="../media/image40.svg" Type="http://schemas.openxmlformats.org/officeDocument/2006/relationships/image"/><Relationship Id="rId6" Target="../media/image13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7.png" Type="http://schemas.openxmlformats.org/officeDocument/2006/relationships/image"/><Relationship Id="rId3" Target="../media/image38.svg" Type="http://schemas.openxmlformats.org/officeDocument/2006/relationships/image"/><Relationship Id="rId4" Target="../media/image39.png" Type="http://schemas.openxmlformats.org/officeDocument/2006/relationships/image"/><Relationship Id="rId5" Target="../media/image40.svg" Type="http://schemas.openxmlformats.org/officeDocument/2006/relationships/image"/><Relationship Id="rId6" Target="../media/image13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5.png" Type="http://schemas.openxmlformats.org/officeDocument/2006/relationships/image"/><Relationship Id="rId11" Target="../media/image46.png" Type="http://schemas.openxmlformats.org/officeDocument/2006/relationships/image"/><Relationship Id="rId12" Target="../media/image47.svg" Type="http://schemas.openxmlformats.org/officeDocument/2006/relationships/image"/><Relationship Id="rId13" Target="../media/image48.png" Type="http://schemas.openxmlformats.org/officeDocument/2006/relationships/image"/><Relationship Id="rId14" Target="../media/image49.svg" Type="http://schemas.openxmlformats.org/officeDocument/2006/relationships/image"/><Relationship Id="rId15" Target="../media/image50.png" Type="http://schemas.openxmlformats.org/officeDocument/2006/relationships/image"/><Relationship Id="rId16" Target="../media/image51.png" Type="http://schemas.openxmlformats.org/officeDocument/2006/relationships/image"/><Relationship Id="rId17" Target="../media/image52.svg" Type="http://schemas.openxmlformats.org/officeDocument/2006/relationships/image"/><Relationship Id="rId18" Target="../media/image13.png" Type="http://schemas.openxmlformats.org/officeDocument/2006/relationships/image"/><Relationship Id="rId2" Target="../media/image37.png" Type="http://schemas.openxmlformats.org/officeDocument/2006/relationships/image"/><Relationship Id="rId3" Target="../media/image38.svg" Type="http://schemas.openxmlformats.org/officeDocument/2006/relationships/image"/><Relationship Id="rId4" Target="../media/image39.png" Type="http://schemas.openxmlformats.org/officeDocument/2006/relationships/image"/><Relationship Id="rId5" Target="../media/image40.svg" Type="http://schemas.openxmlformats.org/officeDocument/2006/relationships/image"/><Relationship Id="rId6" Target="../media/image41.png" Type="http://schemas.openxmlformats.org/officeDocument/2006/relationships/image"/><Relationship Id="rId7" Target="../media/image42.png" Type="http://schemas.openxmlformats.org/officeDocument/2006/relationships/image"/><Relationship Id="rId8" Target="../media/image43.svg" Type="http://schemas.openxmlformats.org/officeDocument/2006/relationships/image"/><Relationship Id="rId9" Target="../media/image44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3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4.png" Type="http://schemas.openxmlformats.org/officeDocument/2006/relationships/image"/><Relationship Id="rId11" Target="../media/image55.png" Type="http://schemas.openxmlformats.org/officeDocument/2006/relationships/image"/><Relationship Id="rId12" Target="../media/image56.svg" Type="http://schemas.openxmlformats.org/officeDocument/2006/relationships/image"/><Relationship Id="rId13" Target="../media/image57.png" Type="http://schemas.openxmlformats.org/officeDocument/2006/relationships/image"/><Relationship Id="rId14" Target="../media/image13.png" Type="http://schemas.openxmlformats.org/officeDocument/2006/relationships/image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0.png" Type="http://schemas.openxmlformats.org/officeDocument/2006/relationships/image"/><Relationship Id="rId7" Target="../media/image31.sv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0.png" Type="http://schemas.openxmlformats.org/officeDocument/2006/relationships/image"/><Relationship Id="rId7" Target="../media/image31.sv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58.png" Type="http://schemas.openxmlformats.org/officeDocument/2006/relationships/image"/><Relationship Id="rId12" Target="../media/image59.png" Type="http://schemas.openxmlformats.org/officeDocument/2006/relationships/image"/><Relationship Id="rId13" Target="../media/image60.svg" Type="http://schemas.openxmlformats.org/officeDocument/2006/relationships/image"/><Relationship Id="rId14" Target="../media/image61.png" Type="http://schemas.openxmlformats.org/officeDocument/2006/relationships/image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0.png" Type="http://schemas.openxmlformats.org/officeDocument/2006/relationships/image"/><Relationship Id="rId7" Target="../media/image31.sv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4.svg" Type="http://schemas.openxmlformats.org/officeDocument/2006/relationships/image"/><Relationship Id="rId11" Target="../media/image65.png" Type="http://schemas.openxmlformats.org/officeDocument/2006/relationships/image"/><Relationship Id="rId12" Target="../media/image66.svg" Type="http://schemas.openxmlformats.org/officeDocument/2006/relationships/image"/><Relationship Id="rId13" Target="../media/image67.png" Type="http://schemas.openxmlformats.org/officeDocument/2006/relationships/image"/><Relationship Id="rId14" Target="../media/image68.svg" Type="http://schemas.openxmlformats.org/officeDocument/2006/relationships/image"/><Relationship Id="rId15" Target="../media/image69.png" Type="http://schemas.openxmlformats.org/officeDocument/2006/relationships/image"/><Relationship Id="rId16" Target="../media/image70.svg" Type="http://schemas.openxmlformats.org/officeDocument/2006/relationships/image"/><Relationship Id="rId17" Target="../media/image13.pn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46.png" Type="http://schemas.openxmlformats.org/officeDocument/2006/relationships/image"/><Relationship Id="rId7" Target="../media/image47.svg" Type="http://schemas.openxmlformats.org/officeDocument/2006/relationships/image"/><Relationship Id="rId8" Target="../media/image62.png" Type="http://schemas.openxmlformats.org/officeDocument/2006/relationships/image"/><Relationship Id="rId9" Target="../media/image63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1.png" Type="http://schemas.openxmlformats.org/officeDocument/2006/relationships/image"/><Relationship Id="rId7" Target="../media/image72.svg" Type="http://schemas.openxmlformats.org/officeDocument/2006/relationships/image"/><Relationship Id="rId8" Target="../media/image73.png" Type="http://schemas.openxmlformats.org/officeDocument/2006/relationships/image"/><Relationship Id="rId9" Target="../media/image74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5.png" Type="http://schemas.openxmlformats.org/officeDocument/2006/relationships/image"/><Relationship Id="rId3" Target="../media/image76.png" Type="http://schemas.openxmlformats.org/officeDocument/2006/relationships/image"/><Relationship Id="rId4" Target="../media/image77.png" Type="http://schemas.openxmlformats.org/officeDocument/2006/relationships/image"/><Relationship Id="rId5" Target="../media/image78.svg" Type="http://schemas.openxmlformats.org/officeDocument/2006/relationships/image"/><Relationship Id="rId6" Target="../media/image13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9.jpeg" Type="http://schemas.openxmlformats.org/officeDocument/2006/relationships/image"/><Relationship Id="rId3" Target="../media/image80.png" Type="http://schemas.openxmlformats.org/officeDocument/2006/relationships/image"/><Relationship Id="rId4" Target="../media/image81.png" Type="http://schemas.openxmlformats.org/officeDocument/2006/relationships/image"/><Relationship Id="rId5" Target="../media/image82.svg" Type="http://schemas.openxmlformats.org/officeDocument/2006/relationships/image"/><Relationship Id="rId6" Target="../media/image83.gif" Type="http://schemas.openxmlformats.org/officeDocument/2006/relationships/image"/><Relationship Id="rId7" Target="../media/image13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84.png" Type="http://schemas.openxmlformats.org/officeDocument/2006/relationships/image"/><Relationship Id="rId5" Target="../media/image85.svg" Type="http://schemas.openxmlformats.org/officeDocument/2006/relationships/image"/><Relationship Id="rId6" Target="../media/image86.png" Type="http://schemas.openxmlformats.org/officeDocument/2006/relationships/image"/><Relationship Id="rId7" Target="../media/image87.svg" Type="http://schemas.openxmlformats.org/officeDocument/2006/relationships/image"/><Relationship Id="rId8" Target="../media/image13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2.png" Type="http://schemas.openxmlformats.org/officeDocument/2006/relationships/image"/><Relationship Id="rId11" Target="../media/image93.svg" Type="http://schemas.openxmlformats.org/officeDocument/2006/relationships/image"/><Relationship Id="rId12" Target="../media/image94.png" Type="http://schemas.openxmlformats.org/officeDocument/2006/relationships/image"/><Relationship Id="rId13" Target="../media/image95.svg" Type="http://schemas.openxmlformats.org/officeDocument/2006/relationships/image"/><Relationship Id="rId14" Target="../media/image96.png" Type="http://schemas.openxmlformats.org/officeDocument/2006/relationships/image"/><Relationship Id="rId15" Target="../media/image97.gif" Type="http://schemas.openxmlformats.org/officeDocument/2006/relationships/image"/><Relationship Id="rId16" Target="../media/image13.png" Type="http://schemas.openxmlformats.org/officeDocument/2006/relationships/image"/><Relationship Id="rId2" Target="../media/image37.png" Type="http://schemas.openxmlformats.org/officeDocument/2006/relationships/image"/><Relationship Id="rId3" Target="../media/image38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88.png" Type="http://schemas.openxmlformats.org/officeDocument/2006/relationships/image"/><Relationship Id="rId7" Target="../media/image89.svg" Type="http://schemas.openxmlformats.org/officeDocument/2006/relationships/image"/><Relationship Id="rId8" Target="../media/image90.png" Type="http://schemas.openxmlformats.org/officeDocument/2006/relationships/image"/><Relationship Id="rId9" Target="../media/image91.sv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7.png" Type="http://schemas.openxmlformats.org/officeDocument/2006/relationships/image"/><Relationship Id="rId3" Target="../media/image38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3.png" Type="http://schemas.openxmlformats.org/officeDocument/2006/relationships/image"/><Relationship Id="rId7" Target="../media/image98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28.png" Type="http://schemas.openxmlformats.org/officeDocument/2006/relationships/image"/><Relationship Id="rId5" Target="../media/image29.svg" Type="http://schemas.openxmlformats.org/officeDocument/2006/relationships/image"/><Relationship Id="rId6" Target="../media/image18.png" Type="http://schemas.openxmlformats.org/officeDocument/2006/relationships/image"/><Relationship Id="rId7" Target="../media/image19.svg" Type="http://schemas.openxmlformats.org/officeDocument/2006/relationships/image"/><Relationship Id="rId8" Target="../media/image30.png" Type="http://schemas.openxmlformats.org/officeDocument/2006/relationships/image"/><Relationship Id="rId9" Target="../media/image31.sv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4.png" Type="http://schemas.openxmlformats.org/officeDocument/2006/relationships/image"/><Relationship Id="rId11" Target="../media/image15.svg" Type="http://schemas.openxmlformats.org/officeDocument/2006/relationships/image"/><Relationship Id="rId12" Target="../media/image16.png" Type="http://schemas.openxmlformats.org/officeDocument/2006/relationships/image"/><Relationship Id="rId13" Target="../media/image17.svg" Type="http://schemas.openxmlformats.org/officeDocument/2006/relationships/image"/><Relationship Id="rId14" Target="../media/image13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86524">
            <a:off x="-857016" y="2710238"/>
            <a:ext cx="6662047" cy="8912437"/>
          </a:xfrm>
          <a:custGeom>
            <a:avLst/>
            <a:gdLst/>
            <a:ahLst/>
            <a:cxnLst/>
            <a:rect r="r" b="b" t="t" l="l"/>
            <a:pathLst>
              <a:path h="8912437" w="6662047">
                <a:moveTo>
                  <a:pt x="0" y="0"/>
                </a:moveTo>
                <a:lnTo>
                  <a:pt x="6662047" y="0"/>
                </a:lnTo>
                <a:lnTo>
                  <a:pt x="6662047" y="8912437"/>
                </a:lnTo>
                <a:lnTo>
                  <a:pt x="0" y="89124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208754">
            <a:off x="6198931" y="1365295"/>
            <a:ext cx="1726277" cy="4967705"/>
          </a:xfrm>
          <a:custGeom>
            <a:avLst/>
            <a:gdLst/>
            <a:ahLst/>
            <a:cxnLst/>
            <a:rect r="r" b="b" t="t" l="l"/>
            <a:pathLst>
              <a:path h="4967705" w="1726277">
                <a:moveTo>
                  <a:pt x="0" y="0"/>
                </a:moveTo>
                <a:lnTo>
                  <a:pt x="1726277" y="0"/>
                </a:lnTo>
                <a:lnTo>
                  <a:pt x="1726277" y="4967705"/>
                </a:lnTo>
                <a:lnTo>
                  <a:pt x="0" y="496770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348989">
            <a:off x="6283980" y="6636676"/>
            <a:ext cx="2292679" cy="2934629"/>
          </a:xfrm>
          <a:custGeom>
            <a:avLst/>
            <a:gdLst/>
            <a:ahLst/>
            <a:cxnLst/>
            <a:rect r="r" b="b" t="t" l="l"/>
            <a:pathLst>
              <a:path h="2934629" w="2292679">
                <a:moveTo>
                  <a:pt x="0" y="0"/>
                </a:moveTo>
                <a:lnTo>
                  <a:pt x="2292679" y="0"/>
                </a:lnTo>
                <a:lnTo>
                  <a:pt x="2292679" y="2934629"/>
                </a:lnTo>
                <a:lnTo>
                  <a:pt x="0" y="29346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357697">
            <a:off x="671774" y="1069839"/>
            <a:ext cx="5871317" cy="1445812"/>
          </a:xfrm>
          <a:custGeom>
            <a:avLst/>
            <a:gdLst/>
            <a:ahLst/>
            <a:cxnLst/>
            <a:rect r="r" b="b" t="t" l="l"/>
            <a:pathLst>
              <a:path h="1445812" w="5871317">
                <a:moveTo>
                  <a:pt x="0" y="0"/>
                </a:moveTo>
                <a:lnTo>
                  <a:pt x="5871317" y="0"/>
                </a:lnTo>
                <a:lnTo>
                  <a:pt x="5871317" y="1445812"/>
                </a:lnTo>
                <a:lnTo>
                  <a:pt x="0" y="14458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1340480">
            <a:off x="16251505" y="885836"/>
            <a:ext cx="993356" cy="2001724"/>
          </a:xfrm>
          <a:custGeom>
            <a:avLst/>
            <a:gdLst/>
            <a:ahLst/>
            <a:cxnLst/>
            <a:rect r="r" b="b" t="t" l="l"/>
            <a:pathLst>
              <a:path h="2001724" w="993356">
                <a:moveTo>
                  <a:pt x="0" y="0"/>
                </a:moveTo>
                <a:lnTo>
                  <a:pt x="993356" y="0"/>
                </a:lnTo>
                <a:lnTo>
                  <a:pt x="993356" y="2001724"/>
                </a:lnTo>
                <a:lnTo>
                  <a:pt x="0" y="200172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537438" y="3748858"/>
            <a:ext cx="10649228" cy="25130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559"/>
              </a:lnSpc>
            </a:pPr>
            <a:r>
              <a:rPr lang="en-US" sz="14685">
                <a:solidFill>
                  <a:srgbClr val="F2BD01"/>
                </a:solidFill>
                <a:latin typeface="Gliker"/>
                <a:ea typeface="Gliker"/>
                <a:cs typeface="Gliker"/>
                <a:sym typeface="Gliker"/>
              </a:rPr>
              <a:t>RECEPTION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441832" y="5284650"/>
            <a:ext cx="8454934" cy="21723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815"/>
              </a:lnSpc>
            </a:pPr>
            <a:r>
              <a:rPr lang="en-US" sz="12725">
                <a:solidFill>
                  <a:srgbClr val="E96C07"/>
                </a:solidFill>
                <a:latin typeface="Gliker"/>
                <a:ea typeface="Gliker"/>
                <a:cs typeface="Gliker"/>
                <a:sym typeface="Gliker"/>
              </a:rPr>
              <a:t>2026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9617190" y="7339326"/>
            <a:ext cx="6489723" cy="764665"/>
            <a:chOff x="0" y="0"/>
            <a:chExt cx="2022212" cy="238271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22211" cy="238271"/>
            </a:xfrm>
            <a:custGeom>
              <a:avLst/>
              <a:gdLst/>
              <a:ahLst/>
              <a:cxnLst/>
              <a:rect r="r" b="b" t="t" l="l"/>
              <a:pathLst>
                <a:path h="238271" w="2022211">
                  <a:moveTo>
                    <a:pt x="60840" y="0"/>
                  </a:moveTo>
                  <a:lnTo>
                    <a:pt x="1961371" y="0"/>
                  </a:lnTo>
                  <a:cubicBezTo>
                    <a:pt x="1977507" y="0"/>
                    <a:pt x="1992982" y="6410"/>
                    <a:pt x="2004392" y="17820"/>
                  </a:cubicBezTo>
                  <a:cubicBezTo>
                    <a:pt x="2015802" y="29230"/>
                    <a:pt x="2022211" y="44705"/>
                    <a:pt x="2022211" y="60840"/>
                  </a:cubicBezTo>
                  <a:lnTo>
                    <a:pt x="2022211" y="177431"/>
                  </a:lnTo>
                  <a:cubicBezTo>
                    <a:pt x="2022211" y="193567"/>
                    <a:pt x="2015802" y="209042"/>
                    <a:pt x="2004392" y="220451"/>
                  </a:cubicBezTo>
                  <a:cubicBezTo>
                    <a:pt x="1992982" y="231861"/>
                    <a:pt x="1977507" y="238271"/>
                    <a:pt x="1961371" y="238271"/>
                  </a:cubicBezTo>
                  <a:lnTo>
                    <a:pt x="60840" y="238271"/>
                  </a:lnTo>
                  <a:cubicBezTo>
                    <a:pt x="44705" y="238271"/>
                    <a:pt x="29230" y="231861"/>
                    <a:pt x="17820" y="220451"/>
                  </a:cubicBezTo>
                  <a:cubicBezTo>
                    <a:pt x="6410" y="209042"/>
                    <a:pt x="0" y="193567"/>
                    <a:pt x="0" y="177431"/>
                  </a:cubicBezTo>
                  <a:lnTo>
                    <a:pt x="0" y="60840"/>
                  </a:lnTo>
                  <a:cubicBezTo>
                    <a:pt x="0" y="44705"/>
                    <a:pt x="6410" y="29230"/>
                    <a:pt x="17820" y="17820"/>
                  </a:cubicBezTo>
                  <a:cubicBezTo>
                    <a:pt x="29230" y="6410"/>
                    <a:pt x="44705" y="0"/>
                    <a:pt x="60840" y="0"/>
                  </a:cubicBezTo>
                  <a:close/>
                </a:path>
              </a:pathLst>
            </a:custGeom>
            <a:solidFill>
              <a:srgbClr val="89D2C2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022212" cy="27637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-4648098">
            <a:off x="14305421" y="8156637"/>
            <a:ext cx="2426998" cy="3523771"/>
          </a:xfrm>
          <a:custGeom>
            <a:avLst/>
            <a:gdLst/>
            <a:ahLst/>
            <a:cxnLst/>
            <a:rect r="r" b="b" t="t" l="l"/>
            <a:pathLst>
              <a:path h="3523771" w="2426998">
                <a:moveTo>
                  <a:pt x="0" y="0"/>
                </a:moveTo>
                <a:lnTo>
                  <a:pt x="2426997" y="0"/>
                </a:lnTo>
                <a:lnTo>
                  <a:pt x="2426997" y="3523772"/>
                </a:lnTo>
                <a:lnTo>
                  <a:pt x="0" y="352377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11480283" y="706369"/>
            <a:ext cx="2110277" cy="2110277"/>
            <a:chOff x="0" y="0"/>
            <a:chExt cx="6350000" cy="6350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4"/>
              <a:stretch>
                <a:fillRect l="-2148" t="0" r="-6941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9069205" y="3185150"/>
            <a:ext cx="8190095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b="true" sz="3000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ST MARY THE VIRGIN CW PRIMARY SCHOOL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0112331" y="7433451"/>
            <a:ext cx="5499442" cy="519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59"/>
              </a:lnSpc>
            </a:pPr>
            <a:r>
              <a:rPr lang="en-US" b="true" sz="3042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NEW PARENTS MEETING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0905171" y="146674"/>
            <a:ext cx="3260500" cy="14476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48"/>
              </a:lnSpc>
            </a:pPr>
            <a:r>
              <a:rPr lang="en-US" sz="3320" b="true">
                <a:solidFill>
                  <a:srgbClr val="000000"/>
                </a:solidFill>
                <a:latin typeface="Canva Sans 1 Bold"/>
                <a:ea typeface="Canva Sans 1 Bold"/>
                <a:cs typeface="Canva Sans 1 Bold"/>
                <a:sym typeface="Canva Sans 1 Bold"/>
              </a:rPr>
              <a:t>Quality, Diversity,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1012168" y="1775286"/>
            <a:ext cx="3027984" cy="14384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48"/>
              </a:lnSpc>
            </a:pPr>
            <a:r>
              <a:rPr lang="en-US" sz="3320" b="true">
                <a:solidFill>
                  <a:srgbClr val="000000"/>
                </a:solidFill>
                <a:latin typeface="Canva Sans 1 Bold"/>
                <a:ea typeface="Canva Sans 1 Bold"/>
                <a:cs typeface="Canva Sans 1 Bold"/>
                <a:sym typeface="Canva Sans 1 Bold"/>
              </a:rPr>
              <a:t>Faith, Flourishing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56095" y="-380258"/>
            <a:ext cx="17175810" cy="48694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538"/>
              </a:lnSpc>
            </a:pPr>
            <a:r>
              <a:rPr lang="en-US" sz="13956">
                <a:solidFill>
                  <a:srgbClr val="E96C07"/>
                </a:solidFill>
                <a:latin typeface="Gliker"/>
                <a:ea typeface="Gliker"/>
                <a:cs typeface="Gliker"/>
                <a:sym typeface="Gliker"/>
              </a:rPr>
              <a:t>Welcome and </a:t>
            </a:r>
          </a:p>
          <a:p>
            <a:pPr algn="ctr">
              <a:lnSpc>
                <a:spcPts val="19538"/>
              </a:lnSpc>
            </a:pPr>
            <a:r>
              <a:rPr lang="en-US" sz="13956">
                <a:solidFill>
                  <a:srgbClr val="E96C07"/>
                </a:solidFill>
                <a:latin typeface="Gliker"/>
                <a:ea typeface="Gliker"/>
                <a:cs typeface="Gliker"/>
                <a:sym typeface="Gliker"/>
              </a:rPr>
              <a:t>Thank you!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-386524">
            <a:off x="1456695" y="4725758"/>
            <a:ext cx="5953292" cy="7964271"/>
          </a:xfrm>
          <a:custGeom>
            <a:avLst/>
            <a:gdLst/>
            <a:ahLst/>
            <a:cxnLst/>
            <a:rect r="r" b="b" t="t" l="l"/>
            <a:pathLst>
              <a:path h="7964271" w="5953292">
                <a:moveTo>
                  <a:pt x="0" y="0"/>
                </a:moveTo>
                <a:lnTo>
                  <a:pt x="5953292" y="0"/>
                </a:lnTo>
                <a:lnTo>
                  <a:pt x="5953292" y="7964271"/>
                </a:lnTo>
                <a:lnTo>
                  <a:pt x="0" y="79642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1208754">
            <a:off x="7449733" y="4033999"/>
            <a:ext cx="1862617" cy="5360049"/>
          </a:xfrm>
          <a:custGeom>
            <a:avLst/>
            <a:gdLst/>
            <a:ahLst/>
            <a:cxnLst/>
            <a:rect r="r" b="b" t="t" l="l"/>
            <a:pathLst>
              <a:path h="5360049" w="1862617">
                <a:moveTo>
                  <a:pt x="0" y="0"/>
                </a:moveTo>
                <a:lnTo>
                  <a:pt x="1862617" y="0"/>
                </a:lnTo>
                <a:lnTo>
                  <a:pt x="1862617" y="5360049"/>
                </a:lnTo>
                <a:lnTo>
                  <a:pt x="0" y="536004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348989">
            <a:off x="10954494" y="4350037"/>
            <a:ext cx="2048768" cy="2622423"/>
          </a:xfrm>
          <a:custGeom>
            <a:avLst/>
            <a:gdLst/>
            <a:ahLst/>
            <a:cxnLst/>
            <a:rect r="r" b="b" t="t" l="l"/>
            <a:pathLst>
              <a:path h="2622423" w="2048768">
                <a:moveTo>
                  <a:pt x="0" y="0"/>
                </a:moveTo>
                <a:lnTo>
                  <a:pt x="2048768" y="0"/>
                </a:lnTo>
                <a:lnTo>
                  <a:pt x="2048768" y="2622423"/>
                </a:lnTo>
                <a:lnTo>
                  <a:pt x="0" y="26224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57697">
            <a:off x="8203543" y="7574844"/>
            <a:ext cx="5246686" cy="1291996"/>
          </a:xfrm>
          <a:custGeom>
            <a:avLst/>
            <a:gdLst/>
            <a:ahLst/>
            <a:cxnLst/>
            <a:rect r="r" b="b" t="t" l="l"/>
            <a:pathLst>
              <a:path h="1291996" w="5246686">
                <a:moveTo>
                  <a:pt x="0" y="0"/>
                </a:moveTo>
                <a:lnTo>
                  <a:pt x="5246686" y="0"/>
                </a:lnTo>
                <a:lnTo>
                  <a:pt x="5246686" y="1291996"/>
                </a:lnTo>
                <a:lnTo>
                  <a:pt x="0" y="12919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865589" y="4252974"/>
            <a:ext cx="2782070" cy="2916981"/>
          </a:xfrm>
          <a:custGeom>
            <a:avLst/>
            <a:gdLst/>
            <a:ahLst/>
            <a:cxnLst/>
            <a:rect r="r" b="b" t="t" l="l"/>
            <a:pathLst>
              <a:path h="2916981" w="2782070">
                <a:moveTo>
                  <a:pt x="0" y="0"/>
                </a:moveTo>
                <a:lnTo>
                  <a:pt x="2782070" y="0"/>
                </a:lnTo>
                <a:lnTo>
                  <a:pt x="2782070" y="2916980"/>
                </a:lnTo>
                <a:lnTo>
                  <a:pt x="0" y="291698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868912">
            <a:off x="13291666" y="7355057"/>
            <a:ext cx="3506976" cy="1731570"/>
          </a:xfrm>
          <a:custGeom>
            <a:avLst/>
            <a:gdLst/>
            <a:ahLst/>
            <a:cxnLst/>
            <a:rect r="r" b="b" t="t" l="l"/>
            <a:pathLst>
              <a:path h="1731570" w="3506976">
                <a:moveTo>
                  <a:pt x="0" y="0"/>
                </a:moveTo>
                <a:lnTo>
                  <a:pt x="3506976" y="0"/>
                </a:lnTo>
                <a:lnTo>
                  <a:pt x="3506976" y="1731570"/>
                </a:lnTo>
                <a:lnTo>
                  <a:pt x="0" y="173157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5592521" y="766844"/>
            <a:ext cx="2110277" cy="2110277"/>
            <a:chOff x="0" y="0"/>
            <a:chExt cx="6350000" cy="6350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4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E4E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748257" y="457133"/>
            <a:ext cx="11553914" cy="2158107"/>
            <a:chOff x="0" y="0"/>
            <a:chExt cx="3606824" cy="67370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606824" cy="673704"/>
            </a:xfrm>
            <a:custGeom>
              <a:avLst/>
              <a:gdLst/>
              <a:ahLst/>
              <a:cxnLst/>
              <a:rect r="r" b="b" t="t" l="l"/>
              <a:pathLst>
                <a:path h="673704" w="3606824">
                  <a:moveTo>
                    <a:pt x="67007" y="0"/>
                  </a:moveTo>
                  <a:lnTo>
                    <a:pt x="3539818" y="0"/>
                  </a:lnTo>
                  <a:cubicBezTo>
                    <a:pt x="3576824" y="0"/>
                    <a:pt x="3606824" y="30000"/>
                    <a:pt x="3606824" y="67007"/>
                  </a:cubicBezTo>
                  <a:lnTo>
                    <a:pt x="3606824" y="606697"/>
                  </a:lnTo>
                  <a:cubicBezTo>
                    <a:pt x="3606824" y="643704"/>
                    <a:pt x="3576824" y="673704"/>
                    <a:pt x="3539818" y="673704"/>
                  </a:cubicBezTo>
                  <a:lnTo>
                    <a:pt x="67007" y="673704"/>
                  </a:lnTo>
                  <a:cubicBezTo>
                    <a:pt x="30000" y="673704"/>
                    <a:pt x="0" y="643704"/>
                    <a:pt x="0" y="606697"/>
                  </a:cubicBezTo>
                  <a:lnTo>
                    <a:pt x="0" y="67007"/>
                  </a:lnTo>
                  <a:cubicBezTo>
                    <a:pt x="0" y="30000"/>
                    <a:pt x="30000" y="0"/>
                    <a:pt x="67007" y="0"/>
                  </a:cubicBezTo>
                  <a:close/>
                </a:path>
              </a:pathLst>
            </a:custGeom>
            <a:solidFill>
              <a:srgbClr val="F2EDE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606824" cy="71180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868578" y="2866271"/>
            <a:ext cx="2436760" cy="3630182"/>
          </a:xfrm>
          <a:custGeom>
            <a:avLst/>
            <a:gdLst/>
            <a:ahLst/>
            <a:cxnLst/>
            <a:rect r="r" b="b" t="t" l="l"/>
            <a:pathLst>
              <a:path h="3630182" w="2436760">
                <a:moveTo>
                  <a:pt x="0" y="0"/>
                </a:moveTo>
                <a:lnTo>
                  <a:pt x="2436759" y="0"/>
                </a:lnTo>
                <a:lnTo>
                  <a:pt x="2436759" y="3630181"/>
                </a:lnTo>
                <a:lnTo>
                  <a:pt x="0" y="36301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502678" y="3329429"/>
            <a:ext cx="919403" cy="919403"/>
          </a:xfrm>
          <a:custGeom>
            <a:avLst/>
            <a:gdLst/>
            <a:ahLst/>
            <a:cxnLst/>
            <a:rect r="r" b="b" t="t" l="l"/>
            <a:pathLst>
              <a:path h="919403" w="919403">
                <a:moveTo>
                  <a:pt x="0" y="0"/>
                </a:moveTo>
                <a:lnTo>
                  <a:pt x="919403" y="0"/>
                </a:lnTo>
                <a:lnTo>
                  <a:pt x="919403" y="919403"/>
                </a:lnTo>
                <a:lnTo>
                  <a:pt x="0" y="9194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7401102" y="5143500"/>
            <a:ext cx="1020978" cy="832097"/>
          </a:xfrm>
          <a:custGeom>
            <a:avLst/>
            <a:gdLst/>
            <a:ahLst/>
            <a:cxnLst/>
            <a:rect r="r" b="b" t="t" l="l"/>
            <a:pathLst>
              <a:path h="832097" w="1020978">
                <a:moveTo>
                  <a:pt x="0" y="0"/>
                </a:moveTo>
                <a:lnTo>
                  <a:pt x="1020979" y="0"/>
                </a:lnTo>
                <a:lnTo>
                  <a:pt x="1020979" y="832097"/>
                </a:lnTo>
                <a:lnTo>
                  <a:pt x="0" y="8320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4632" y="745877"/>
            <a:ext cx="6711025" cy="14186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561"/>
              </a:lnSpc>
            </a:pPr>
            <a:r>
              <a:rPr lang="en-US" sz="8258">
                <a:solidFill>
                  <a:srgbClr val="E96C07"/>
                </a:solidFill>
                <a:latin typeface="Gliker"/>
                <a:ea typeface="Gliker"/>
                <a:cs typeface="Gliker"/>
                <a:sym typeface="Gliker"/>
              </a:rPr>
              <a:t>School Times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962379" y="187712"/>
            <a:ext cx="9447926" cy="1811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Canva Sans 1 Bold"/>
                <a:ea typeface="Canva Sans 1 Bold"/>
                <a:cs typeface="Canva Sans 1 Bold"/>
                <a:sym typeface="Canva Sans 1 Bold"/>
              </a:rPr>
              <a:t>Gates open at 8:50 a.m.</a:t>
            </a:r>
          </a:p>
          <a:p>
            <a:pPr algn="just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Canva Sans 1 Bold"/>
                <a:ea typeface="Canva Sans 1 Bold"/>
                <a:cs typeface="Canva Sans 1 Bold"/>
                <a:sym typeface="Canva Sans 1 Bold"/>
              </a:rPr>
              <a:t>School starts at 8:55 a.m.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962379" y="2301987"/>
            <a:ext cx="9447926" cy="4582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1"/>
                <a:ea typeface="Canva Sans 1"/>
                <a:cs typeface="Canva Sans 1"/>
                <a:sym typeface="Canva Sans 1"/>
              </a:rPr>
              <a:t>2 school gates:</a:t>
            </a:r>
          </a:p>
          <a:p>
            <a:pPr algn="l" marL="1122679" indent="-561340" lvl="1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000000"/>
                </a:solidFill>
                <a:latin typeface="Canva Sans 1"/>
                <a:ea typeface="Canva Sans 1"/>
                <a:cs typeface="Canva Sans 1"/>
                <a:sym typeface="Canva Sans 1"/>
              </a:rPr>
              <a:t>North Church Street (NO cars)</a:t>
            </a:r>
          </a:p>
          <a:p>
            <a:pPr algn="l" marL="1122679" indent="-561340" lvl="1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000000"/>
                </a:solidFill>
                <a:latin typeface="Canva Sans 1"/>
                <a:ea typeface="Canva Sans 1"/>
                <a:cs typeface="Canva Sans 1"/>
                <a:sym typeface="Canva Sans 1"/>
              </a:rPr>
              <a:t>Canal Parade (parking available)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93609" y="7216612"/>
            <a:ext cx="16316696" cy="25279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3600" b="true">
                <a:solidFill>
                  <a:srgbClr val="000000"/>
                </a:solidFill>
                <a:latin typeface="Canva Sans 1 Bold"/>
                <a:ea typeface="Canva Sans 1 Bold"/>
                <a:cs typeface="Canva Sans 1 Bold"/>
                <a:sym typeface="Canva Sans 1 Bold"/>
              </a:rPr>
              <a:t>We have a staggered start:</a:t>
            </a:r>
          </a:p>
          <a:p>
            <a:pPr algn="l" marL="777248" indent="-388624" lvl="1">
              <a:lnSpc>
                <a:spcPts val="5040"/>
              </a:lnSpc>
              <a:buFont typeface="Arial"/>
              <a:buChar char="•"/>
            </a:pPr>
            <a:r>
              <a:rPr lang="en-US" b="true" sz="3600">
                <a:solidFill>
                  <a:srgbClr val="000000"/>
                </a:solidFill>
                <a:latin typeface="Canva Sans 1 Bold"/>
                <a:ea typeface="Canva Sans 1 Bold"/>
                <a:cs typeface="Canva Sans 1 Bold"/>
                <a:sym typeface="Canva Sans 1 Bold"/>
              </a:rPr>
              <a:t>Wed-Fri: finish at 11:30</a:t>
            </a:r>
          </a:p>
          <a:p>
            <a:pPr algn="l" marL="777248" indent="-388624" lvl="1">
              <a:lnSpc>
                <a:spcPts val="5040"/>
              </a:lnSpc>
              <a:buFont typeface="Arial"/>
              <a:buChar char="•"/>
            </a:pPr>
            <a:r>
              <a:rPr lang="en-US" b="true" sz="3600">
                <a:solidFill>
                  <a:srgbClr val="000000"/>
                </a:solidFill>
                <a:latin typeface="Canva Sans 1 Bold"/>
                <a:ea typeface="Canva Sans 1 Bold"/>
                <a:cs typeface="Canva Sans 1 Bold"/>
                <a:sym typeface="Canva Sans 1 Bold"/>
              </a:rPr>
              <a:t>Following week finish at 12:30</a:t>
            </a:r>
          </a:p>
          <a:p>
            <a:pPr algn="l" marL="777248" indent="-388624" lvl="1">
              <a:lnSpc>
                <a:spcPts val="5040"/>
              </a:lnSpc>
              <a:buFont typeface="Arial"/>
              <a:buChar char="•"/>
            </a:pPr>
            <a:r>
              <a:rPr lang="en-US" b="true" sz="3600">
                <a:solidFill>
                  <a:srgbClr val="000000"/>
                </a:solidFill>
                <a:latin typeface="Canva Sans 1 Bold"/>
                <a:ea typeface="Canva Sans 1 Bold"/>
                <a:cs typeface="Canva Sans 1 Bold"/>
                <a:sym typeface="Canva Sans 1 Bold"/>
              </a:rPr>
              <a:t>We will then review and communicate this with you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028700" y="5975597"/>
            <a:ext cx="1279897" cy="1279897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8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792751">
            <a:off x="2012010" y="4571276"/>
            <a:ext cx="1964875" cy="2515040"/>
          </a:xfrm>
          <a:custGeom>
            <a:avLst/>
            <a:gdLst/>
            <a:ahLst/>
            <a:cxnLst/>
            <a:rect r="r" b="b" t="t" l="l"/>
            <a:pathLst>
              <a:path h="2515040" w="1964875">
                <a:moveTo>
                  <a:pt x="0" y="0"/>
                </a:moveTo>
                <a:lnTo>
                  <a:pt x="1964875" y="0"/>
                </a:lnTo>
                <a:lnTo>
                  <a:pt x="1964875" y="2515039"/>
                </a:lnTo>
                <a:lnTo>
                  <a:pt x="0" y="25150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278696">
            <a:off x="-280097" y="1772978"/>
            <a:ext cx="4625816" cy="2283997"/>
          </a:xfrm>
          <a:custGeom>
            <a:avLst/>
            <a:gdLst/>
            <a:ahLst/>
            <a:cxnLst/>
            <a:rect r="r" b="b" t="t" l="l"/>
            <a:pathLst>
              <a:path h="2283997" w="4625816">
                <a:moveTo>
                  <a:pt x="0" y="0"/>
                </a:moveTo>
                <a:lnTo>
                  <a:pt x="4625816" y="0"/>
                </a:lnTo>
                <a:lnTo>
                  <a:pt x="4625816" y="2283997"/>
                </a:lnTo>
                <a:lnTo>
                  <a:pt x="0" y="22839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420486" y="2075277"/>
            <a:ext cx="1635633" cy="2057400"/>
          </a:xfrm>
          <a:custGeom>
            <a:avLst/>
            <a:gdLst/>
            <a:ahLst/>
            <a:cxnLst/>
            <a:rect r="r" b="b" t="t" l="l"/>
            <a:pathLst>
              <a:path h="2057400" w="1635633">
                <a:moveTo>
                  <a:pt x="0" y="0"/>
                </a:moveTo>
                <a:lnTo>
                  <a:pt x="1635633" y="0"/>
                </a:lnTo>
                <a:lnTo>
                  <a:pt x="163563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865844" y="7277577"/>
            <a:ext cx="2389851" cy="2476530"/>
          </a:xfrm>
          <a:custGeom>
            <a:avLst/>
            <a:gdLst/>
            <a:ahLst/>
            <a:cxnLst/>
            <a:rect r="r" b="b" t="t" l="l"/>
            <a:pathLst>
              <a:path h="2476530" w="2389851">
                <a:moveTo>
                  <a:pt x="0" y="0"/>
                </a:moveTo>
                <a:lnTo>
                  <a:pt x="2389851" y="0"/>
                </a:lnTo>
                <a:lnTo>
                  <a:pt x="2389851" y="2476530"/>
                </a:lnTo>
                <a:lnTo>
                  <a:pt x="0" y="247653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-5400000">
            <a:off x="2161780" y="4209875"/>
            <a:ext cx="8952944" cy="186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297"/>
              </a:lnSpc>
            </a:pPr>
            <a:r>
              <a:rPr lang="en-US" sz="10926">
                <a:solidFill>
                  <a:srgbClr val="F2BD01"/>
                </a:solidFill>
                <a:latin typeface="Gliker"/>
                <a:ea typeface="Gliker"/>
                <a:cs typeface="Gliker"/>
                <a:sym typeface="Gliker"/>
              </a:rPr>
              <a:t>WHO’S WHO?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8543470" y="1105549"/>
            <a:ext cx="7027344" cy="626891"/>
            <a:chOff x="0" y="0"/>
            <a:chExt cx="2189735" cy="195341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189735" cy="195341"/>
            </a:xfrm>
            <a:custGeom>
              <a:avLst/>
              <a:gdLst/>
              <a:ahLst/>
              <a:cxnLst/>
              <a:rect r="r" b="b" t="t" l="l"/>
              <a:pathLst>
                <a:path h="195341" w="2189735">
                  <a:moveTo>
                    <a:pt x="56186" y="0"/>
                  </a:moveTo>
                  <a:lnTo>
                    <a:pt x="2133549" y="0"/>
                  </a:lnTo>
                  <a:cubicBezTo>
                    <a:pt x="2164580" y="0"/>
                    <a:pt x="2189735" y="25155"/>
                    <a:pt x="2189735" y="56186"/>
                  </a:cubicBezTo>
                  <a:lnTo>
                    <a:pt x="2189735" y="139155"/>
                  </a:lnTo>
                  <a:cubicBezTo>
                    <a:pt x="2189735" y="154056"/>
                    <a:pt x="2183816" y="168347"/>
                    <a:pt x="2173279" y="178884"/>
                  </a:cubicBezTo>
                  <a:cubicBezTo>
                    <a:pt x="2162742" y="189421"/>
                    <a:pt x="2148451" y="195341"/>
                    <a:pt x="2133549" y="195341"/>
                  </a:cubicBezTo>
                  <a:lnTo>
                    <a:pt x="56186" y="195341"/>
                  </a:lnTo>
                  <a:cubicBezTo>
                    <a:pt x="41285" y="195341"/>
                    <a:pt x="26993" y="189421"/>
                    <a:pt x="16456" y="178884"/>
                  </a:cubicBezTo>
                  <a:cubicBezTo>
                    <a:pt x="5920" y="168347"/>
                    <a:pt x="0" y="154056"/>
                    <a:pt x="0" y="139155"/>
                  </a:cubicBezTo>
                  <a:lnTo>
                    <a:pt x="0" y="56186"/>
                  </a:lnTo>
                  <a:cubicBezTo>
                    <a:pt x="0" y="25155"/>
                    <a:pt x="25155" y="0"/>
                    <a:pt x="56186" y="0"/>
                  </a:cubicBezTo>
                  <a:close/>
                </a:path>
              </a:pathLst>
            </a:custGeom>
            <a:solidFill>
              <a:srgbClr val="89D2C2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189735" cy="2334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9958193" y="1141499"/>
            <a:ext cx="4197897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Class Teacher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991552" y="1884840"/>
            <a:ext cx="6440498" cy="5308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Mrs Kate Parsons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8543470" y="2797847"/>
            <a:ext cx="7027344" cy="626891"/>
            <a:chOff x="0" y="0"/>
            <a:chExt cx="2189735" cy="195341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189735" cy="195341"/>
            </a:xfrm>
            <a:custGeom>
              <a:avLst/>
              <a:gdLst/>
              <a:ahLst/>
              <a:cxnLst/>
              <a:rect r="r" b="b" t="t" l="l"/>
              <a:pathLst>
                <a:path h="195341" w="2189735">
                  <a:moveTo>
                    <a:pt x="56186" y="0"/>
                  </a:moveTo>
                  <a:lnTo>
                    <a:pt x="2133549" y="0"/>
                  </a:lnTo>
                  <a:cubicBezTo>
                    <a:pt x="2164580" y="0"/>
                    <a:pt x="2189735" y="25155"/>
                    <a:pt x="2189735" y="56186"/>
                  </a:cubicBezTo>
                  <a:lnTo>
                    <a:pt x="2189735" y="139155"/>
                  </a:lnTo>
                  <a:cubicBezTo>
                    <a:pt x="2189735" y="154056"/>
                    <a:pt x="2183816" y="168347"/>
                    <a:pt x="2173279" y="178884"/>
                  </a:cubicBezTo>
                  <a:cubicBezTo>
                    <a:pt x="2162742" y="189421"/>
                    <a:pt x="2148451" y="195341"/>
                    <a:pt x="2133549" y="195341"/>
                  </a:cubicBezTo>
                  <a:lnTo>
                    <a:pt x="56186" y="195341"/>
                  </a:lnTo>
                  <a:cubicBezTo>
                    <a:pt x="41285" y="195341"/>
                    <a:pt x="26993" y="189421"/>
                    <a:pt x="16456" y="178884"/>
                  </a:cubicBezTo>
                  <a:cubicBezTo>
                    <a:pt x="5920" y="168347"/>
                    <a:pt x="0" y="154056"/>
                    <a:pt x="0" y="139155"/>
                  </a:cubicBezTo>
                  <a:lnTo>
                    <a:pt x="0" y="56186"/>
                  </a:lnTo>
                  <a:cubicBezTo>
                    <a:pt x="0" y="25155"/>
                    <a:pt x="25155" y="0"/>
                    <a:pt x="56186" y="0"/>
                  </a:cubicBezTo>
                  <a:close/>
                </a:path>
              </a:pathLst>
            </a:custGeom>
            <a:solidFill>
              <a:srgbClr val="89D2C2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2189735" cy="2334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9958193" y="2833798"/>
            <a:ext cx="4197897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Class LSA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991552" y="3577139"/>
            <a:ext cx="6440498" cy="5308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Mrs Simran Kaur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8429127" y="4488998"/>
            <a:ext cx="7027344" cy="626891"/>
            <a:chOff x="0" y="0"/>
            <a:chExt cx="2189735" cy="195341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189735" cy="195341"/>
            </a:xfrm>
            <a:custGeom>
              <a:avLst/>
              <a:gdLst/>
              <a:ahLst/>
              <a:cxnLst/>
              <a:rect r="r" b="b" t="t" l="l"/>
              <a:pathLst>
                <a:path h="195341" w="2189735">
                  <a:moveTo>
                    <a:pt x="56186" y="0"/>
                  </a:moveTo>
                  <a:lnTo>
                    <a:pt x="2133549" y="0"/>
                  </a:lnTo>
                  <a:cubicBezTo>
                    <a:pt x="2164580" y="0"/>
                    <a:pt x="2189735" y="25155"/>
                    <a:pt x="2189735" y="56186"/>
                  </a:cubicBezTo>
                  <a:lnTo>
                    <a:pt x="2189735" y="139155"/>
                  </a:lnTo>
                  <a:cubicBezTo>
                    <a:pt x="2189735" y="154056"/>
                    <a:pt x="2183816" y="168347"/>
                    <a:pt x="2173279" y="178884"/>
                  </a:cubicBezTo>
                  <a:cubicBezTo>
                    <a:pt x="2162742" y="189421"/>
                    <a:pt x="2148451" y="195341"/>
                    <a:pt x="2133549" y="195341"/>
                  </a:cubicBezTo>
                  <a:lnTo>
                    <a:pt x="56186" y="195341"/>
                  </a:lnTo>
                  <a:cubicBezTo>
                    <a:pt x="41285" y="195341"/>
                    <a:pt x="26993" y="189421"/>
                    <a:pt x="16456" y="178884"/>
                  </a:cubicBezTo>
                  <a:cubicBezTo>
                    <a:pt x="5920" y="168347"/>
                    <a:pt x="0" y="154056"/>
                    <a:pt x="0" y="139155"/>
                  </a:cubicBezTo>
                  <a:lnTo>
                    <a:pt x="0" y="56186"/>
                  </a:lnTo>
                  <a:cubicBezTo>
                    <a:pt x="0" y="25155"/>
                    <a:pt x="25155" y="0"/>
                    <a:pt x="56186" y="0"/>
                  </a:cubicBezTo>
                  <a:close/>
                </a:path>
              </a:pathLst>
            </a:custGeom>
            <a:solidFill>
              <a:srgbClr val="89D2C2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2189735" cy="2334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9555097" y="4522800"/>
            <a:ext cx="5004091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Executive Head teacher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877208" y="5268290"/>
            <a:ext cx="6440498" cy="5308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Mrs Abi Cuthbert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8543470" y="6180149"/>
            <a:ext cx="7027344" cy="626891"/>
            <a:chOff x="0" y="0"/>
            <a:chExt cx="2189735" cy="195341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2189735" cy="195341"/>
            </a:xfrm>
            <a:custGeom>
              <a:avLst/>
              <a:gdLst/>
              <a:ahLst/>
              <a:cxnLst/>
              <a:rect r="r" b="b" t="t" l="l"/>
              <a:pathLst>
                <a:path h="195341" w="2189735">
                  <a:moveTo>
                    <a:pt x="56186" y="0"/>
                  </a:moveTo>
                  <a:lnTo>
                    <a:pt x="2133549" y="0"/>
                  </a:lnTo>
                  <a:cubicBezTo>
                    <a:pt x="2164580" y="0"/>
                    <a:pt x="2189735" y="25155"/>
                    <a:pt x="2189735" y="56186"/>
                  </a:cubicBezTo>
                  <a:lnTo>
                    <a:pt x="2189735" y="139155"/>
                  </a:lnTo>
                  <a:cubicBezTo>
                    <a:pt x="2189735" y="154056"/>
                    <a:pt x="2183816" y="168347"/>
                    <a:pt x="2173279" y="178884"/>
                  </a:cubicBezTo>
                  <a:cubicBezTo>
                    <a:pt x="2162742" y="189421"/>
                    <a:pt x="2148451" y="195341"/>
                    <a:pt x="2133549" y="195341"/>
                  </a:cubicBezTo>
                  <a:lnTo>
                    <a:pt x="56186" y="195341"/>
                  </a:lnTo>
                  <a:cubicBezTo>
                    <a:pt x="41285" y="195341"/>
                    <a:pt x="26993" y="189421"/>
                    <a:pt x="16456" y="178884"/>
                  </a:cubicBezTo>
                  <a:cubicBezTo>
                    <a:pt x="5920" y="168347"/>
                    <a:pt x="0" y="154056"/>
                    <a:pt x="0" y="139155"/>
                  </a:cubicBezTo>
                  <a:lnTo>
                    <a:pt x="0" y="56186"/>
                  </a:lnTo>
                  <a:cubicBezTo>
                    <a:pt x="0" y="25155"/>
                    <a:pt x="25155" y="0"/>
                    <a:pt x="56186" y="0"/>
                  </a:cubicBezTo>
                  <a:close/>
                </a:path>
              </a:pathLst>
            </a:custGeom>
            <a:solidFill>
              <a:srgbClr val="89D2C2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2189735" cy="2334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5" id="25"/>
          <p:cNvSpPr txBox="true"/>
          <p:nvPr/>
        </p:nvSpPr>
        <p:spPr>
          <a:xfrm rot="0">
            <a:off x="9488891" y="6213951"/>
            <a:ext cx="4907814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DHT/Acting Head teacher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8991552" y="6959441"/>
            <a:ext cx="6440498" cy="5308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Mrs Hannah Lakin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8543470" y="7871300"/>
            <a:ext cx="7027344" cy="626891"/>
            <a:chOff x="0" y="0"/>
            <a:chExt cx="2189735" cy="195341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189735" cy="195341"/>
            </a:xfrm>
            <a:custGeom>
              <a:avLst/>
              <a:gdLst/>
              <a:ahLst/>
              <a:cxnLst/>
              <a:rect r="r" b="b" t="t" l="l"/>
              <a:pathLst>
                <a:path h="195341" w="2189735">
                  <a:moveTo>
                    <a:pt x="56186" y="0"/>
                  </a:moveTo>
                  <a:lnTo>
                    <a:pt x="2133549" y="0"/>
                  </a:lnTo>
                  <a:cubicBezTo>
                    <a:pt x="2164580" y="0"/>
                    <a:pt x="2189735" y="25155"/>
                    <a:pt x="2189735" y="56186"/>
                  </a:cubicBezTo>
                  <a:lnTo>
                    <a:pt x="2189735" y="139155"/>
                  </a:lnTo>
                  <a:cubicBezTo>
                    <a:pt x="2189735" y="154056"/>
                    <a:pt x="2183816" y="168347"/>
                    <a:pt x="2173279" y="178884"/>
                  </a:cubicBezTo>
                  <a:cubicBezTo>
                    <a:pt x="2162742" y="189421"/>
                    <a:pt x="2148451" y="195341"/>
                    <a:pt x="2133549" y="195341"/>
                  </a:cubicBezTo>
                  <a:lnTo>
                    <a:pt x="56186" y="195341"/>
                  </a:lnTo>
                  <a:cubicBezTo>
                    <a:pt x="41285" y="195341"/>
                    <a:pt x="26993" y="189421"/>
                    <a:pt x="16456" y="178884"/>
                  </a:cubicBezTo>
                  <a:cubicBezTo>
                    <a:pt x="5920" y="168347"/>
                    <a:pt x="0" y="154056"/>
                    <a:pt x="0" y="139155"/>
                  </a:cubicBezTo>
                  <a:lnTo>
                    <a:pt x="0" y="56186"/>
                  </a:lnTo>
                  <a:cubicBezTo>
                    <a:pt x="0" y="25155"/>
                    <a:pt x="25155" y="0"/>
                    <a:pt x="56186" y="0"/>
                  </a:cubicBezTo>
                  <a:close/>
                </a:path>
              </a:pathLst>
            </a:custGeom>
            <a:solidFill>
              <a:srgbClr val="89D2C2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2189735" cy="2334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0" id="30"/>
          <p:cNvSpPr txBox="true"/>
          <p:nvPr/>
        </p:nvSpPr>
        <p:spPr>
          <a:xfrm rot="0">
            <a:off x="9958193" y="7907251"/>
            <a:ext cx="4197897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ALNCo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8991552" y="8650592"/>
            <a:ext cx="6440498" cy="5308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Mrs Danielle Egan</a:t>
            </a:r>
          </a:p>
        </p:txBody>
      </p:sp>
      <p:grpSp>
        <p:nvGrpSpPr>
          <p:cNvPr name="Group 32" id="32"/>
          <p:cNvGrpSpPr/>
          <p:nvPr/>
        </p:nvGrpSpPr>
        <p:grpSpPr>
          <a:xfrm rot="0">
            <a:off x="3529798" y="7349953"/>
            <a:ext cx="2110277" cy="2110277"/>
            <a:chOff x="0" y="0"/>
            <a:chExt cx="6350000" cy="63500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0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96C0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612353">
            <a:off x="-686134" y="7614041"/>
            <a:ext cx="2483962" cy="5005465"/>
          </a:xfrm>
          <a:custGeom>
            <a:avLst/>
            <a:gdLst/>
            <a:ahLst/>
            <a:cxnLst/>
            <a:rect r="r" b="b" t="t" l="l"/>
            <a:pathLst>
              <a:path h="5005465" w="2483962">
                <a:moveTo>
                  <a:pt x="0" y="0"/>
                </a:moveTo>
                <a:lnTo>
                  <a:pt x="2483962" y="0"/>
                </a:lnTo>
                <a:lnTo>
                  <a:pt x="2483962" y="5005465"/>
                </a:lnTo>
                <a:lnTo>
                  <a:pt x="0" y="50054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71629">
            <a:off x="15889713" y="-331347"/>
            <a:ext cx="2114696" cy="3272257"/>
          </a:xfrm>
          <a:custGeom>
            <a:avLst/>
            <a:gdLst/>
            <a:ahLst/>
            <a:cxnLst/>
            <a:rect r="r" b="b" t="t" l="l"/>
            <a:pathLst>
              <a:path h="3272257" w="2114696">
                <a:moveTo>
                  <a:pt x="0" y="0"/>
                </a:moveTo>
                <a:lnTo>
                  <a:pt x="2114696" y="0"/>
                </a:lnTo>
                <a:lnTo>
                  <a:pt x="2114696" y="3272258"/>
                </a:lnTo>
                <a:lnTo>
                  <a:pt x="0" y="32722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880759" y="6170356"/>
            <a:ext cx="3407241" cy="5075965"/>
          </a:xfrm>
          <a:custGeom>
            <a:avLst/>
            <a:gdLst/>
            <a:ahLst/>
            <a:cxnLst/>
            <a:rect r="r" b="b" t="t" l="l"/>
            <a:pathLst>
              <a:path h="5075965" w="3407241">
                <a:moveTo>
                  <a:pt x="0" y="0"/>
                </a:moveTo>
                <a:lnTo>
                  <a:pt x="3407241" y="0"/>
                </a:lnTo>
                <a:lnTo>
                  <a:pt x="3407241" y="5075965"/>
                </a:lnTo>
                <a:lnTo>
                  <a:pt x="0" y="507596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14087" y="107226"/>
            <a:ext cx="2680879" cy="1930233"/>
          </a:xfrm>
          <a:custGeom>
            <a:avLst/>
            <a:gdLst/>
            <a:ahLst/>
            <a:cxnLst/>
            <a:rect r="r" b="b" t="t" l="l"/>
            <a:pathLst>
              <a:path h="1930233" w="2680879">
                <a:moveTo>
                  <a:pt x="0" y="0"/>
                </a:moveTo>
                <a:lnTo>
                  <a:pt x="2680879" y="0"/>
                </a:lnTo>
                <a:lnTo>
                  <a:pt x="2680879" y="1930233"/>
                </a:lnTo>
                <a:lnTo>
                  <a:pt x="0" y="193023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345456" y="2333309"/>
            <a:ext cx="4681203" cy="1071284"/>
            <a:chOff x="0" y="0"/>
            <a:chExt cx="6241603" cy="1428379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6241603" cy="1428379"/>
              <a:chOff x="0" y="0"/>
              <a:chExt cx="2596478" cy="59419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2596478" cy="594199"/>
              </a:xfrm>
              <a:custGeom>
                <a:avLst/>
                <a:gdLst/>
                <a:ahLst/>
                <a:cxnLst/>
                <a:rect r="r" b="b" t="t" l="l"/>
                <a:pathLst>
                  <a:path h="594199" w="2596478">
                    <a:moveTo>
                      <a:pt x="47384" y="0"/>
                    </a:moveTo>
                    <a:lnTo>
                      <a:pt x="2549093" y="0"/>
                    </a:lnTo>
                    <a:cubicBezTo>
                      <a:pt x="2575263" y="0"/>
                      <a:pt x="2596478" y="21215"/>
                      <a:pt x="2596478" y="47384"/>
                    </a:cubicBezTo>
                    <a:lnTo>
                      <a:pt x="2596478" y="546814"/>
                    </a:lnTo>
                    <a:cubicBezTo>
                      <a:pt x="2596478" y="572984"/>
                      <a:pt x="2575263" y="594199"/>
                      <a:pt x="2549093" y="594199"/>
                    </a:cubicBezTo>
                    <a:lnTo>
                      <a:pt x="47384" y="594199"/>
                    </a:lnTo>
                    <a:cubicBezTo>
                      <a:pt x="21215" y="594199"/>
                      <a:pt x="0" y="572984"/>
                      <a:pt x="0" y="546814"/>
                    </a:cubicBezTo>
                    <a:lnTo>
                      <a:pt x="0" y="47384"/>
                    </a:lnTo>
                    <a:cubicBezTo>
                      <a:pt x="0" y="21215"/>
                      <a:pt x="21215" y="0"/>
                      <a:pt x="47384" y="0"/>
                    </a:cubicBezTo>
                    <a:close/>
                  </a:path>
                </a:pathLst>
              </a:custGeom>
              <a:solidFill>
                <a:srgbClr val="F2BD01"/>
              </a:solidFill>
              <a:ln w="38100" cap="rnd">
                <a:solidFill>
                  <a:srgbClr val="000000"/>
                </a:solidFill>
                <a:prstDash val="solid"/>
                <a:round/>
              </a:ln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38100"/>
                <a:ext cx="2596478" cy="63229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253153" y="105086"/>
              <a:ext cx="5735297" cy="11896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438"/>
                </a:lnSpc>
              </a:pPr>
              <a:r>
                <a:rPr lang="en-US" sz="1741" b="true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We expect all children to wear School Uniform.</a:t>
              </a:r>
            </a:p>
            <a:p>
              <a:pPr algn="ctr">
                <a:lnSpc>
                  <a:spcPts val="2438"/>
                </a:lnSpc>
              </a:pPr>
              <a:r>
                <a:rPr lang="en-US" sz="1741" b="true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Hoodies are not allowed.</a:t>
              </a: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5969717" y="2333309"/>
            <a:ext cx="6722829" cy="7244082"/>
          </a:xfrm>
          <a:custGeom>
            <a:avLst/>
            <a:gdLst/>
            <a:ahLst/>
            <a:cxnLst/>
            <a:rect r="r" b="b" t="t" l="l"/>
            <a:pathLst>
              <a:path h="7244082" w="6722829">
                <a:moveTo>
                  <a:pt x="0" y="0"/>
                </a:moveTo>
                <a:lnTo>
                  <a:pt x="6722829" y="0"/>
                </a:lnTo>
                <a:lnTo>
                  <a:pt x="6722829" y="7244082"/>
                </a:lnTo>
                <a:lnTo>
                  <a:pt x="0" y="724408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12941889" y="3692242"/>
            <a:ext cx="5096379" cy="2478114"/>
            <a:chOff x="0" y="0"/>
            <a:chExt cx="6795172" cy="3304152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795172" cy="3304152"/>
            </a:xfrm>
            <a:custGeom>
              <a:avLst/>
              <a:gdLst/>
              <a:ahLst/>
              <a:cxnLst/>
              <a:rect r="r" b="b" t="t" l="l"/>
              <a:pathLst>
                <a:path h="3304152" w="6795172">
                  <a:moveTo>
                    <a:pt x="0" y="0"/>
                  </a:moveTo>
                  <a:lnTo>
                    <a:pt x="6795172" y="0"/>
                  </a:lnTo>
                  <a:lnTo>
                    <a:pt x="6795172" y="3304152"/>
                  </a:lnTo>
                  <a:lnTo>
                    <a:pt x="0" y="33041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4" id="14"/>
            <p:cNvSpPr txBox="true"/>
            <p:nvPr/>
          </p:nvSpPr>
          <p:spPr>
            <a:xfrm rot="0">
              <a:off x="1168852" y="1033972"/>
              <a:ext cx="4839206" cy="11885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657"/>
                </a:lnSpc>
              </a:pPr>
              <a:r>
                <a:rPr lang="en-US" sz="2612">
                  <a:solidFill>
                    <a:srgbClr val="000000"/>
                  </a:solidFill>
                  <a:latin typeface="DM Sans"/>
                  <a:ea typeface="DM Sans"/>
                  <a:cs typeface="DM Sans"/>
                  <a:sym typeface="DM Sans"/>
                </a:rPr>
                <a:t>Name your child’s clothing!  Please!</a:t>
              </a:r>
            </a:p>
          </p:txBody>
        </p:sp>
      </p:grpSp>
      <p:pic>
        <p:nvPicPr>
          <p:cNvPr name="Picture 15" id="15"/>
          <p:cNvPicPr>
            <a:picLocks noChangeAspect="true"/>
          </p:cNvPicPr>
          <p:nvPr/>
        </p:nvPicPr>
        <p:blipFill>
          <a:blip r:embed="rId13"/>
          <a:srcRect l="0" t="0" r="0" b="0"/>
          <a:stretch>
            <a:fillRect/>
          </a:stretch>
        </p:blipFill>
        <p:spPr>
          <a:xfrm flipH="false" flipV="false" rot="0">
            <a:off x="14391424" y="2333309"/>
            <a:ext cx="1612496" cy="1801671"/>
          </a:xfrm>
          <a:prstGeom prst="rect">
            <a:avLst/>
          </a:prstGeom>
        </p:spPr>
      </p:pic>
      <p:sp>
        <p:nvSpPr>
          <p:cNvPr name="TextBox 16" id="16"/>
          <p:cNvSpPr txBox="true"/>
          <p:nvPr/>
        </p:nvSpPr>
        <p:spPr>
          <a:xfrm rot="0">
            <a:off x="4124486" y="392527"/>
            <a:ext cx="10039028" cy="1226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82"/>
              </a:lnSpc>
            </a:pPr>
            <a:r>
              <a:rPr lang="en-US" sz="7201">
                <a:solidFill>
                  <a:srgbClr val="F8F6F1"/>
                </a:solidFill>
                <a:latin typeface="Gliker"/>
                <a:ea typeface="Gliker"/>
                <a:cs typeface="Gliker"/>
                <a:sym typeface="Gliker"/>
              </a:rPr>
              <a:t>SCHOOL UNIFORM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222210" y="4438985"/>
            <a:ext cx="5498164" cy="2101289"/>
            <a:chOff x="0" y="0"/>
            <a:chExt cx="7330885" cy="2801718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005602" cy="1505453"/>
              <a:chOff x="0" y="0"/>
              <a:chExt cx="893796" cy="670905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893796" cy="670905"/>
              </a:xfrm>
              <a:custGeom>
                <a:avLst/>
                <a:gdLst/>
                <a:ahLst/>
                <a:cxnLst/>
                <a:rect r="r" b="b" t="t" l="l"/>
                <a:pathLst>
                  <a:path h="670905" w="893796">
                    <a:moveTo>
                      <a:pt x="114856" y="0"/>
                    </a:moveTo>
                    <a:lnTo>
                      <a:pt x="778940" y="0"/>
                    </a:lnTo>
                    <a:cubicBezTo>
                      <a:pt x="842373" y="0"/>
                      <a:pt x="893796" y="51423"/>
                      <a:pt x="893796" y="114856"/>
                    </a:cubicBezTo>
                    <a:lnTo>
                      <a:pt x="893796" y="556049"/>
                    </a:lnTo>
                    <a:cubicBezTo>
                      <a:pt x="893796" y="586511"/>
                      <a:pt x="881695" y="615725"/>
                      <a:pt x="860155" y="637264"/>
                    </a:cubicBezTo>
                    <a:cubicBezTo>
                      <a:pt x="838616" y="658804"/>
                      <a:pt x="809402" y="670905"/>
                      <a:pt x="778940" y="670905"/>
                    </a:cubicBezTo>
                    <a:lnTo>
                      <a:pt x="114856" y="670905"/>
                    </a:lnTo>
                    <a:cubicBezTo>
                      <a:pt x="51423" y="670905"/>
                      <a:pt x="0" y="619482"/>
                      <a:pt x="0" y="556049"/>
                    </a:cubicBezTo>
                    <a:lnTo>
                      <a:pt x="0" y="114856"/>
                    </a:lnTo>
                    <a:cubicBezTo>
                      <a:pt x="0" y="51423"/>
                      <a:pt x="51423" y="0"/>
                      <a:pt x="114856" y="0"/>
                    </a:cubicBezTo>
                    <a:close/>
                  </a:path>
                </a:pathLst>
              </a:custGeom>
              <a:solidFill>
                <a:srgbClr val="D2EEFC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28575"/>
                <a:ext cx="893796" cy="69948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960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57976" y="118525"/>
              <a:ext cx="1947625" cy="123982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857"/>
                </a:lnSpc>
              </a:pPr>
              <a:r>
                <a:rPr lang="en-US" sz="1326" b="true">
                  <a:solidFill>
                    <a:srgbClr val="081427"/>
                  </a:solidFill>
                  <a:latin typeface="Canva Sans 1 Bold"/>
                  <a:ea typeface="Canva Sans 1 Bold"/>
                  <a:cs typeface="Canva Sans 1 Bold"/>
                  <a:sym typeface="Canva Sans 1 Bold"/>
                </a:rPr>
                <a:t>EMA Embroidery sells uniform with our School Logo</a:t>
              </a:r>
            </a:p>
          </p:txBody>
        </p:sp>
        <p:grpSp>
          <p:nvGrpSpPr>
            <p:cNvPr name="Group 22" id="22"/>
            <p:cNvGrpSpPr/>
            <p:nvPr/>
          </p:nvGrpSpPr>
          <p:grpSpPr>
            <a:xfrm rot="0">
              <a:off x="2215223" y="0"/>
              <a:ext cx="5115662" cy="2701856"/>
              <a:chOff x="0" y="0"/>
              <a:chExt cx="1645572" cy="869115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1645572" cy="869115"/>
              </a:xfrm>
              <a:custGeom>
                <a:avLst/>
                <a:gdLst/>
                <a:ahLst/>
                <a:cxnLst/>
                <a:rect r="r" b="b" t="t" l="l"/>
                <a:pathLst>
                  <a:path h="869115" w="1645572">
                    <a:moveTo>
                      <a:pt x="74238" y="0"/>
                    </a:moveTo>
                    <a:lnTo>
                      <a:pt x="1571335" y="0"/>
                    </a:lnTo>
                    <a:cubicBezTo>
                      <a:pt x="1591024" y="0"/>
                      <a:pt x="1609906" y="7821"/>
                      <a:pt x="1623828" y="21744"/>
                    </a:cubicBezTo>
                    <a:cubicBezTo>
                      <a:pt x="1637751" y="35666"/>
                      <a:pt x="1645572" y="54549"/>
                      <a:pt x="1645572" y="74238"/>
                    </a:cubicBezTo>
                    <a:lnTo>
                      <a:pt x="1645572" y="794877"/>
                    </a:lnTo>
                    <a:cubicBezTo>
                      <a:pt x="1645572" y="835878"/>
                      <a:pt x="1612335" y="869115"/>
                      <a:pt x="1571335" y="869115"/>
                    </a:cubicBezTo>
                    <a:lnTo>
                      <a:pt x="74238" y="869115"/>
                    </a:lnTo>
                    <a:cubicBezTo>
                      <a:pt x="33237" y="869115"/>
                      <a:pt x="0" y="835878"/>
                      <a:pt x="0" y="794877"/>
                    </a:cubicBezTo>
                    <a:lnTo>
                      <a:pt x="0" y="74238"/>
                    </a:lnTo>
                    <a:cubicBezTo>
                      <a:pt x="0" y="33237"/>
                      <a:pt x="33237" y="0"/>
                      <a:pt x="74238" y="0"/>
                    </a:cubicBezTo>
                    <a:close/>
                  </a:path>
                </a:pathLst>
              </a:custGeom>
              <a:solidFill>
                <a:srgbClr val="B4DCF5"/>
              </a:solidFill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0" y="-28575"/>
                <a:ext cx="1645572" cy="897690"/>
              </a:xfrm>
              <a:prstGeom prst="rect">
                <a:avLst/>
              </a:prstGeom>
            </p:spPr>
            <p:txBody>
              <a:bodyPr anchor="ctr" rtlCol="false" tIns="70379" lIns="70379" bIns="70379" rIns="70379"/>
              <a:lstStyle/>
              <a:p>
                <a:pPr algn="ctr">
                  <a:lnSpc>
                    <a:spcPts val="1960"/>
                  </a:lnSpc>
                </a:pPr>
              </a:p>
            </p:txBody>
          </p:sp>
        </p:grpSp>
        <p:sp>
          <p:nvSpPr>
            <p:cNvPr name="TextBox 25" id="25"/>
            <p:cNvSpPr txBox="true"/>
            <p:nvPr/>
          </p:nvSpPr>
          <p:spPr>
            <a:xfrm rot="0">
              <a:off x="2442942" y="268642"/>
              <a:ext cx="4660223" cy="221281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222"/>
                </a:lnSpc>
              </a:pPr>
              <a:r>
                <a:rPr lang="en-US" sz="1587">
                  <a:solidFill>
                    <a:srgbClr val="081427"/>
                  </a:solidFill>
                  <a:latin typeface="Canva Sans 1"/>
                  <a:ea typeface="Canva Sans 1"/>
                  <a:cs typeface="Canva Sans 1"/>
                  <a:sym typeface="Canva Sans 1"/>
                </a:rPr>
                <a:t>EMA Embroidery &amp; Printing Ltd</a:t>
              </a:r>
            </a:p>
            <a:p>
              <a:pPr algn="l">
                <a:lnSpc>
                  <a:spcPts val="2222"/>
                </a:lnSpc>
              </a:pPr>
              <a:r>
                <a:rPr lang="en-US" sz="1587">
                  <a:solidFill>
                    <a:srgbClr val="081427"/>
                  </a:solidFill>
                  <a:latin typeface="Canva Sans 1"/>
                  <a:ea typeface="Canva Sans 1"/>
                  <a:cs typeface="Canva Sans 1"/>
                  <a:sym typeface="Canva Sans 1"/>
                </a:rPr>
                <a:t>59a Clare Road</a:t>
              </a:r>
            </a:p>
            <a:p>
              <a:pPr algn="l">
                <a:lnSpc>
                  <a:spcPts val="2222"/>
                </a:lnSpc>
              </a:pPr>
              <a:r>
                <a:rPr lang="en-US" sz="1587">
                  <a:solidFill>
                    <a:srgbClr val="081427"/>
                  </a:solidFill>
                  <a:latin typeface="Canva Sans 1"/>
                  <a:ea typeface="Canva Sans 1"/>
                  <a:cs typeface="Canva Sans 1"/>
                  <a:sym typeface="Canva Sans 1"/>
                </a:rPr>
                <a:t>Cardiff</a:t>
              </a:r>
            </a:p>
            <a:p>
              <a:pPr algn="l">
                <a:lnSpc>
                  <a:spcPts val="2222"/>
                </a:lnSpc>
              </a:pPr>
              <a:r>
                <a:rPr lang="en-US" sz="1587">
                  <a:solidFill>
                    <a:srgbClr val="081427"/>
                  </a:solidFill>
                  <a:latin typeface="Canva Sans 1"/>
                  <a:ea typeface="Canva Sans 1"/>
                  <a:cs typeface="Canva Sans 1"/>
                  <a:sym typeface="Canva Sans 1"/>
                </a:rPr>
                <a:t>CF11 6QP</a:t>
              </a:r>
            </a:p>
            <a:p>
              <a:pPr algn="l">
                <a:lnSpc>
                  <a:spcPts val="2222"/>
                </a:lnSpc>
              </a:pPr>
              <a:r>
                <a:rPr lang="en-US" sz="1587">
                  <a:solidFill>
                    <a:srgbClr val="081427"/>
                  </a:solidFill>
                  <a:latin typeface="Canva Sans 1"/>
                  <a:ea typeface="Canva Sans 1"/>
                  <a:cs typeface="Canva Sans 1"/>
                  <a:sym typeface="Canva Sans 1"/>
                </a:rPr>
                <a:t>029 2019 0110</a:t>
              </a:r>
            </a:p>
            <a:p>
              <a:pPr algn="l">
                <a:lnSpc>
                  <a:spcPts val="2222"/>
                </a:lnSpc>
              </a:pPr>
              <a:r>
                <a:rPr lang="en-US" sz="1587">
                  <a:solidFill>
                    <a:srgbClr val="081427"/>
                  </a:solidFill>
                  <a:latin typeface="Canva Sans 1"/>
                  <a:ea typeface="Canva Sans 1"/>
                  <a:cs typeface="Canva Sans 1"/>
                  <a:sym typeface="Canva Sans 1"/>
                </a:rPr>
                <a:t>www.emaembroideryprinting.co.uk</a:t>
              </a:r>
            </a:p>
          </p:txBody>
        </p:sp>
        <p:sp>
          <p:nvSpPr>
            <p:cNvPr name="Freeform 26" id="26"/>
            <p:cNvSpPr/>
            <p:nvPr/>
          </p:nvSpPr>
          <p:spPr>
            <a:xfrm flipH="false" flipV="false" rot="0">
              <a:off x="567012" y="1695993"/>
              <a:ext cx="1206246" cy="1105726"/>
            </a:xfrm>
            <a:custGeom>
              <a:avLst/>
              <a:gdLst/>
              <a:ahLst/>
              <a:cxnLst/>
              <a:rect r="r" b="b" t="t" l="l"/>
              <a:pathLst>
                <a:path h="1105726" w="1206246">
                  <a:moveTo>
                    <a:pt x="0" y="0"/>
                  </a:moveTo>
                  <a:lnTo>
                    <a:pt x="1206246" y="0"/>
                  </a:lnTo>
                  <a:lnTo>
                    <a:pt x="1206246" y="1105725"/>
                  </a:lnTo>
                  <a:lnTo>
                    <a:pt x="0" y="11057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 l="0" t="0" r="0" b="0"/>
              </a:stretch>
            </a:blip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3327203" y="7322916"/>
            <a:ext cx="2110277" cy="2110277"/>
            <a:chOff x="0" y="0"/>
            <a:chExt cx="6350000" cy="6350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4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96C0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612353">
            <a:off x="-686134" y="7614041"/>
            <a:ext cx="2483962" cy="5005465"/>
          </a:xfrm>
          <a:custGeom>
            <a:avLst/>
            <a:gdLst/>
            <a:ahLst/>
            <a:cxnLst/>
            <a:rect r="r" b="b" t="t" l="l"/>
            <a:pathLst>
              <a:path h="5005465" w="2483962">
                <a:moveTo>
                  <a:pt x="0" y="0"/>
                </a:moveTo>
                <a:lnTo>
                  <a:pt x="2483962" y="0"/>
                </a:lnTo>
                <a:lnTo>
                  <a:pt x="2483962" y="5005465"/>
                </a:lnTo>
                <a:lnTo>
                  <a:pt x="0" y="50054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71629">
            <a:off x="15889713" y="-331347"/>
            <a:ext cx="2114696" cy="3272257"/>
          </a:xfrm>
          <a:custGeom>
            <a:avLst/>
            <a:gdLst/>
            <a:ahLst/>
            <a:cxnLst/>
            <a:rect r="r" b="b" t="t" l="l"/>
            <a:pathLst>
              <a:path h="3272257" w="2114696">
                <a:moveTo>
                  <a:pt x="0" y="0"/>
                </a:moveTo>
                <a:lnTo>
                  <a:pt x="2114696" y="0"/>
                </a:lnTo>
                <a:lnTo>
                  <a:pt x="2114696" y="3272258"/>
                </a:lnTo>
                <a:lnTo>
                  <a:pt x="0" y="32722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880759" y="6170356"/>
            <a:ext cx="3407241" cy="5075965"/>
          </a:xfrm>
          <a:custGeom>
            <a:avLst/>
            <a:gdLst/>
            <a:ahLst/>
            <a:cxnLst/>
            <a:rect r="r" b="b" t="t" l="l"/>
            <a:pathLst>
              <a:path h="5075965" w="3407241">
                <a:moveTo>
                  <a:pt x="0" y="0"/>
                </a:moveTo>
                <a:lnTo>
                  <a:pt x="3407241" y="0"/>
                </a:lnTo>
                <a:lnTo>
                  <a:pt x="3407241" y="5075965"/>
                </a:lnTo>
                <a:lnTo>
                  <a:pt x="0" y="507596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14087" y="107226"/>
            <a:ext cx="2680879" cy="1930233"/>
          </a:xfrm>
          <a:custGeom>
            <a:avLst/>
            <a:gdLst/>
            <a:ahLst/>
            <a:cxnLst/>
            <a:rect r="r" b="b" t="t" l="l"/>
            <a:pathLst>
              <a:path h="1930233" w="2680879">
                <a:moveTo>
                  <a:pt x="0" y="0"/>
                </a:moveTo>
                <a:lnTo>
                  <a:pt x="2680879" y="0"/>
                </a:lnTo>
                <a:lnTo>
                  <a:pt x="2680879" y="1930233"/>
                </a:lnTo>
                <a:lnTo>
                  <a:pt x="0" y="193023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0808876" y="928651"/>
            <a:ext cx="4681203" cy="1071284"/>
            <a:chOff x="0" y="0"/>
            <a:chExt cx="6241603" cy="1428379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6241603" cy="1428379"/>
              <a:chOff x="0" y="0"/>
              <a:chExt cx="2596478" cy="59419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2596478" cy="594199"/>
              </a:xfrm>
              <a:custGeom>
                <a:avLst/>
                <a:gdLst/>
                <a:ahLst/>
                <a:cxnLst/>
                <a:rect r="r" b="b" t="t" l="l"/>
                <a:pathLst>
                  <a:path h="594199" w="2596478">
                    <a:moveTo>
                      <a:pt x="47384" y="0"/>
                    </a:moveTo>
                    <a:lnTo>
                      <a:pt x="2549093" y="0"/>
                    </a:lnTo>
                    <a:cubicBezTo>
                      <a:pt x="2575263" y="0"/>
                      <a:pt x="2596478" y="21215"/>
                      <a:pt x="2596478" y="47384"/>
                    </a:cubicBezTo>
                    <a:lnTo>
                      <a:pt x="2596478" y="546814"/>
                    </a:lnTo>
                    <a:cubicBezTo>
                      <a:pt x="2596478" y="572984"/>
                      <a:pt x="2575263" y="594199"/>
                      <a:pt x="2549093" y="594199"/>
                    </a:cubicBezTo>
                    <a:lnTo>
                      <a:pt x="47384" y="594199"/>
                    </a:lnTo>
                    <a:cubicBezTo>
                      <a:pt x="21215" y="594199"/>
                      <a:pt x="0" y="572984"/>
                      <a:pt x="0" y="546814"/>
                    </a:cubicBezTo>
                    <a:lnTo>
                      <a:pt x="0" y="47384"/>
                    </a:lnTo>
                    <a:cubicBezTo>
                      <a:pt x="0" y="21215"/>
                      <a:pt x="21215" y="0"/>
                      <a:pt x="47384" y="0"/>
                    </a:cubicBezTo>
                    <a:close/>
                  </a:path>
                </a:pathLst>
              </a:custGeom>
              <a:solidFill>
                <a:srgbClr val="F2BD01"/>
              </a:solidFill>
              <a:ln w="38100" cap="rnd">
                <a:solidFill>
                  <a:srgbClr val="000000"/>
                </a:solidFill>
                <a:prstDash val="solid"/>
                <a:round/>
              </a:ln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38100"/>
                <a:ext cx="2596478" cy="63229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253153" y="105086"/>
              <a:ext cx="5735297" cy="11896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438"/>
                </a:lnSpc>
              </a:pPr>
              <a:r>
                <a:rPr lang="en-US" sz="1741" b="true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We expect all children to wear School Uniform.</a:t>
              </a:r>
            </a:p>
            <a:p>
              <a:pPr algn="ctr">
                <a:lnSpc>
                  <a:spcPts val="2438"/>
                </a:lnSpc>
              </a:pPr>
              <a:r>
                <a:rPr lang="en-US" sz="1741" b="true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Hoodies are not allowed.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2941889" y="3692242"/>
            <a:ext cx="5096379" cy="2478114"/>
            <a:chOff x="0" y="0"/>
            <a:chExt cx="6795172" cy="330415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795172" cy="3304152"/>
            </a:xfrm>
            <a:custGeom>
              <a:avLst/>
              <a:gdLst/>
              <a:ahLst/>
              <a:cxnLst/>
              <a:rect r="r" b="b" t="t" l="l"/>
              <a:pathLst>
                <a:path h="3304152" w="6795172">
                  <a:moveTo>
                    <a:pt x="0" y="0"/>
                  </a:moveTo>
                  <a:lnTo>
                    <a:pt x="6795172" y="0"/>
                  </a:lnTo>
                  <a:lnTo>
                    <a:pt x="6795172" y="3304152"/>
                  </a:lnTo>
                  <a:lnTo>
                    <a:pt x="0" y="33041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3" id="13"/>
            <p:cNvSpPr txBox="true"/>
            <p:nvPr/>
          </p:nvSpPr>
          <p:spPr>
            <a:xfrm rot="0">
              <a:off x="1168852" y="1033972"/>
              <a:ext cx="4839206" cy="11885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657"/>
                </a:lnSpc>
              </a:pPr>
              <a:r>
                <a:rPr lang="en-US" sz="2612">
                  <a:solidFill>
                    <a:srgbClr val="000000"/>
                  </a:solidFill>
                  <a:latin typeface="DM Sans"/>
                  <a:ea typeface="DM Sans"/>
                  <a:cs typeface="DM Sans"/>
                  <a:sym typeface="DM Sans"/>
                </a:rPr>
                <a:t>Name your child’s clothing! Please!</a:t>
              </a:r>
            </a:p>
          </p:txBody>
        </p:sp>
      </p:grpSp>
      <p:pic>
        <p:nvPicPr>
          <p:cNvPr name="Picture 14" id="14"/>
          <p:cNvPicPr>
            <a:picLocks noChangeAspect="true"/>
          </p:cNvPicPr>
          <p:nvPr/>
        </p:nvPicPr>
        <p:blipFill>
          <a:blip r:embed="rId12"/>
          <a:srcRect l="0" t="0" r="0" b="0"/>
          <a:stretch>
            <a:fillRect/>
          </a:stretch>
        </p:blipFill>
        <p:spPr>
          <a:xfrm flipH="false" flipV="false" rot="0">
            <a:off x="14391424" y="2333309"/>
            <a:ext cx="1612496" cy="1801671"/>
          </a:xfrm>
          <a:prstGeom prst="rect">
            <a:avLst/>
          </a:prstGeom>
        </p:spPr>
      </p:pic>
      <p:sp>
        <p:nvSpPr>
          <p:cNvPr name="TextBox 15" id="15"/>
          <p:cNvSpPr txBox="true"/>
          <p:nvPr/>
        </p:nvSpPr>
        <p:spPr>
          <a:xfrm rot="0">
            <a:off x="4124486" y="392527"/>
            <a:ext cx="10039028" cy="1226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82"/>
              </a:lnSpc>
            </a:pPr>
            <a:r>
              <a:rPr lang="en-US" sz="7201">
                <a:solidFill>
                  <a:srgbClr val="F8F6F1"/>
                </a:solidFill>
                <a:latin typeface="Gliker"/>
                <a:ea typeface="Gliker"/>
                <a:cs typeface="Gliker"/>
                <a:sym typeface="Gliker"/>
              </a:rPr>
              <a:t>PE KIT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455209" y="6335166"/>
            <a:ext cx="8031299" cy="3069402"/>
            <a:chOff x="0" y="0"/>
            <a:chExt cx="10708398" cy="4092537"/>
          </a:xfrm>
        </p:grpSpPr>
        <p:grpSp>
          <p:nvGrpSpPr>
            <p:cNvPr name="Group 17" id="17"/>
            <p:cNvGrpSpPr/>
            <p:nvPr/>
          </p:nvGrpSpPr>
          <p:grpSpPr>
            <a:xfrm rot="0">
              <a:off x="0" y="0"/>
              <a:ext cx="2929630" cy="2199052"/>
              <a:chOff x="0" y="0"/>
              <a:chExt cx="893796" cy="670905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893796" cy="670905"/>
              </a:xfrm>
              <a:custGeom>
                <a:avLst/>
                <a:gdLst/>
                <a:ahLst/>
                <a:cxnLst/>
                <a:rect r="r" b="b" t="t" l="l"/>
                <a:pathLst>
                  <a:path h="670905" w="893796">
                    <a:moveTo>
                      <a:pt x="114856" y="0"/>
                    </a:moveTo>
                    <a:lnTo>
                      <a:pt x="778940" y="0"/>
                    </a:lnTo>
                    <a:cubicBezTo>
                      <a:pt x="842373" y="0"/>
                      <a:pt x="893796" y="51423"/>
                      <a:pt x="893796" y="114856"/>
                    </a:cubicBezTo>
                    <a:lnTo>
                      <a:pt x="893796" y="556049"/>
                    </a:lnTo>
                    <a:cubicBezTo>
                      <a:pt x="893796" y="586511"/>
                      <a:pt x="881695" y="615725"/>
                      <a:pt x="860155" y="637264"/>
                    </a:cubicBezTo>
                    <a:cubicBezTo>
                      <a:pt x="838616" y="658804"/>
                      <a:pt x="809402" y="670905"/>
                      <a:pt x="778940" y="670905"/>
                    </a:cubicBezTo>
                    <a:lnTo>
                      <a:pt x="114856" y="670905"/>
                    </a:lnTo>
                    <a:cubicBezTo>
                      <a:pt x="51423" y="670905"/>
                      <a:pt x="0" y="619482"/>
                      <a:pt x="0" y="556049"/>
                    </a:cubicBezTo>
                    <a:lnTo>
                      <a:pt x="0" y="114856"/>
                    </a:lnTo>
                    <a:cubicBezTo>
                      <a:pt x="0" y="51423"/>
                      <a:pt x="51423" y="0"/>
                      <a:pt x="114856" y="0"/>
                    </a:cubicBezTo>
                    <a:close/>
                  </a:path>
                </a:pathLst>
              </a:custGeom>
              <a:solidFill>
                <a:srgbClr val="D2EEFC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28575"/>
                <a:ext cx="893796" cy="69948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959"/>
                  </a:lnSpc>
                </a:pPr>
              </a:p>
            </p:txBody>
          </p:sp>
        </p:grpSp>
        <p:sp>
          <p:nvSpPr>
            <p:cNvPr name="TextBox 20" id="20"/>
            <p:cNvSpPr txBox="true"/>
            <p:nvPr/>
          </p:nvSpPr>
          <p:spPr>
            <a:xfrm rot="0">
              <a:off x="84687" y="167247"/>
              <a:ext cx="2844943" cy="181693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13"/>
                </a:lnSpc>
              </a:pPr>
              <a:r>
                <a:rPr lang="en-US" sz="1938" b="true">
                  <a:solidFill>
                    <a:srgbClr val="081427"/>
                  </a:solidFill>
                  <a:latin typeface="Canva Sans 1 Bold"/>
                  <a:ea typeface="Canva Sans 1 Bold"/>
                  <a:cs typeface="Canva Sans 1 Bold"/>
                  <a:sym typeface="Canva Sans 1 Bold"/>
                </a:rPr>
                <a:t>EMA Embroidery sells uniform with our School Logo</a:t>
              </a:r>
            </a:p>
          </p:txBody>
        </p:sp>
        <p:grpSp>
          <p:nvGrpSpPr>
            <p:cNvPr name="Group 21" id="21"/>
            <p:cNvGrpSpPr/>
            <p:nvPr/>
          </p:nvGrpSpPr>
          <p:grpSpPr>
            <a:xfrm rot="0">
              <a:off x="3235829" y="0"/>
              <a:ext cx="7472569" cy="3946665"/>
              <a:chOff x="0" y="0"/>
              <a:chExt cx="1645572" cy="869115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1645572" cy="869115"/>
              </a:xfrm>
              <a:custGeom>
                <a:avLst/>
                <a:gdLst/>
                <a:ahLst/>
                <a:cxnLst/>
                <a:rect r="r" b="b" t="t" l="l"/>
                <a:pathLst>
                  <a:path h="869115" w="1645572">
                    <a:moveTo>
                      <a:pt x="74238" y="0"/>
                    </a:moveTo>
                    <a:lnTo>
                      <a:pt x="1571335" y="0"/>
                    </a:lnTo>
                    <a:cubicBezTo>
                      <a:pt x="1591024" y="0"/>
                      <a:pt x="1609906" y="7821"/>
                      <a:pt x="1623828" y="21744"/>
                    </a:cubicBezTo>
                    <a:cubicBezTo>
                      <a:pt x="1637751" y="35666"/>
                      <a:pt x="1645572" y="54549"/>
                      <a:pt x="1645572" y="74238"/>
                    </a:cubicBezTo>
                    <a:lnTo>
                      <a:pt x="1645572" y="794877"/>
                    </a:lnTo>
                    <a:cubicBezTo>
                      <a:pt x="1645572" y="835878"/>
                      <a:pt x="1612335" y="869115"/>
                      <a:pt x="1571335" y="869115"/>
                    </a:cubicBezTo>
                    <a:lnTo>
                      <a:pt x="74238" y="869115"/>
                    </a:lnTo>
                    <a:cubicBezTo>
                      <a:pt x="33237" y="869115"/>
                      <a:pt x="0" y="835878"/>
                      <a:pt x="0" y="794877"/>
                    </a:cubicBezTo>
                    <a:lnTo>
                      <a:pt x="0" y="74238"/>
                    </a:lnTo>
                    <a:cubicBezTo>
                      <a:pt x="0" y="33237"/>
                      <a:pt x="33237" y="0"/>
                      <a:pt x="74238" y="0"/>
                    </a:cubicBezTo>
                    <a:close/>
                  </a:path>
                </a:pathLst>
              </a:custGeom>
              <a:solidFill>
                <a:srgbClr val="B4DCF5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28575"/>
                <a:ext cx="1645572" cy="897690"/>
              </a:xfrm>
              <a:prstGeom prst="rect">
                <a:avLst/>
              </a:prstGeom>
            </p:spPr>
            <p:txBody>
              <a:bodyPr anchor="ctr" rtlCol="false" tIns="70379" lIns="70379" bIns="70379" rIns="70379"/>
              <a:lstStyle/>
              <a:p>
                <a:pPr algn="ctr">
                  <a:lnSpc>
                    <a:spcPts val="1960"/>
                  </a:lnSpc>
                </a:pPr>
              </a:p>
            </p:txBody>
          </p:sp>
        </p:grpSp>
        <p:sp>
          <p:nvSpPr>
            <p:cNvPr name="TextBox 24" id="24"/>
            <p:cNvSpPr txBox="true"/>
            <p:nvPr/>
          </p:nvSpPr>
          <p:spPr>
            <a:xfrm rot="0">
              <a:off x="3568464" y="400440"/>
              <a:ext cx="6807299" cy="322428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246"/>
                </a:lnSpc>
              </a:pPr>
              <a:r>
                <a:rPr lang="en-US" sz="2319">
                  <a:solidFill>
                    <a:srgbClr val="081427"/>
                  </a:solidFill>
                  <a:latin typeface="Canva Sans 1"/>
                  <a:ea typeface="Canva Sans 1"/>
                  <a:cs typeface="Canva Sans 1"/>
                  <a:sym typeface="Canva Sans 1"/>
                </a:rPr>
                <a:t>EMA Embroidery &amp; Printing Ltd</a:t>
              </a:r>
            </a:p>
            <a:p>
              <a:pPr algn="l">
                <a:lnSpc>
                  <a:spcPts val="3246"/>
                </a:lnSpc>
              </a:pPr>
              <a:r>
                <a:rPr lang="en-US" sz="2319">
                  <a:solidFill>
                    <a:srgbClr val="081427"/>
                  </a:solidFill>
                  <a:latin typeface="Canva Sans 1"/>
                  <a:ea typeface="Canva Sans 1"/>
                  <a:cs typeface="Canva Sans 1"/>
                  <a:sym typeface="Canva Sans 1"/>
                </a:rPr>
                <a:t>59a Clare Road</a:t>
              </a:r>
            </a:p>
            <a:p>
              <a:pPr algn="l">
                <a:lnSpc>
                  <a:spcPts val="3246"/>
                </a:lnSpc>
              </a:pPr>
              <a:r>
                <a:rPr lang="en-US" sz="2319">
                  <a:solidFill>
                    <a:srgbClr val="081427"/>
                  </a:solidFill>
                  <a:latin typeface="Canva Sans 1"/>
                  <a:ea typeface="Canva Sans 1"/>
                  <a:cs typeface="Canva Sans 1"/>
                  <a:sym typeface="Canva Sans 1"/>
                </a:rPr>
                <a:t>Cardiff</a:t>
              </a:r>
            </a:p>
            <a:p>
              <a:pPr algn="l">
                <a:lnSpc>
                  <a:spcPts val="3246"/>
                </a:lnSpc>
              </a:pPr>
              <a:r>
                <a:rPr lang="en-US" sz="2319">
                  <a:solidFill>
                    <a:srgbClr val="081427"/>
                  </a:solidFill>
                  <a:latin typeface="Canva Sans 1"/>
                  <a:ea typeface="Canva Sans 1"/>
                  <a:cs typeface="Canva Sans 1"/>
                  <a:sym typeface="Canva Sans 1"/>
                </a:rPr>
                <a:t>CF11 6QP</a:t>
              </a:r>
            </a:p>
            <a:p>
              <a:pPr algn="l">
                <a:lnSpc>
                  <a:spcPts val="3246"/>
                </a:lnSpc>
              </a:pPr>
              <a:r>
                <a:rPr lang="en-US" sz="2319">
                  <a:solidFill>
                    <a:srgbClr val="081427"/>
                  </a:solidFill>
                  <a:latin typeface="Canva Sans 1"/>
                  <a:ea typeface="Canva Sans 1"/>
                  <a:cs typeface="Canva Sans 1"/>
                  <a:sym typeface="Canva Sans 1"/>
                </a:rPr>
                <a:t>029 2019 0110</a:t>
              </a:r>
            </a:p>
            <a:p>
              <a:pPr algn="l">
                <a:lnSpc>
                  <a:spcPts val="3246"/>
                </a:lnSpc>
              </a:pPr>
              <a:r>
                <a:rPr lang="en-US" sz="2319">
                  <a:solidFill>
                    <a:srgbClr val="081427"/>
                  </a:solidFill>
                  <a:latin typeface="Canva Sans 1"/>
                  <a:ea typeface="Canva Sans 1"/>
                  <a:cs typeface="Canva Sans 1"/>
                  <a:sym typeface="Canva Sans 1"/>
                </a:rPr>
                <a:t>www.emaembroideryprinting.co.uk</a:t>
              </a:r>
            </a:p>
          </p:txBody>
        </p:sp>
        <p:sp>
          <p:nvSpPr>
            <p:cNvPr name="Freeform 25" id="25"/>
            <p:cNvSpPr/>
            <p:nvPr/>
          </p:nvSpPr>
          <p:spPr>
            <a:xfrm flipH="false" flipV="false" rot="0">
              <a:off x="828247" y="2477377"/>
              <a:ext cx="1761993" cy="1615160"/>
            </a:xfrm>
            <a:custGeom>
              <a:avLst/>
              <a:gdLst/>
              <a:ahLst/>
              <a:cxnLst/>
              <a:rect r="r" b="b" t="t" l="l"/>
              <a:pathLst>
                <a:path h="1615160" w="1761993">
                  <a:moveTo>
                    <a:pt x="0" y="0"/>
                  </a:moveTo>
                  <a:lnTo>
                    <a:pt x="1761993" y="0"/>
                  </a:lnTo>
                  <a:lnTo>
                    <a:pt x="1761993" y="1615160"/>
                  </a:lnTo>
                  <a:lnTo>
                    <a:pt x="0" y="16151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 l="0" t="0" r="0" b="0"/>
              </a:stretch>
            </a:blip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321675" y="2154585"/>
            <a:ext cx="12827802" cy="4180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24"/>
              </a:lnSpc>
            </a:pPr>
            <a:r>
              <a:rPr lang="en-US" sz="2660" b="true">
                <a:solidFill>
                  <a:srgbClr val="081427"/>
                </a:solidFill>
                <a:latin typeface="DM Sans Bold"/>
                <a:ea typeface="DM Sans Bold"/>
                <a:cs typeface="DM Sans Bold"/>
                <a:sym typeface="DM Sans Bold"/>
              </a:rPr>
              <a:t>ALL children from Reception to Year 6 MUST bring a PE kit to school to change into:  shorts, leggings or joggers, a T-shirt and trainers.</a:t>
            </a:r>
          </a:p>
          <a:p>
            <a:pPr algn="l">
              <a:lnSpc>
                <a:spcPts val="3724"/>
              </a:lnSpc>
            </a:pPr>
          </a:p>
          <a:p>
            <a:pPr algn="l">
              <a:lnSpc>
                <a:spcPts val="3724"/>
              </a:lnSpc>
            </a:pPr>
            <a:r>
              <a:rPr lang="en-US" sz="2660" b="true">
                <a:solidFill>
                  <a:srgbClr val="081427"/>
                </a:solidFill>
                <a:latin typeface="DM Sans Bold"/>
                <a:ea typeface="DM Sans Bold"/>
                <a:cs typeface="DM Sans Bold"/>
                <a:sym typeface="DM Sans Bold"/>
              </a:rPr>
              <a:t>If your child does not bring kit, we will put them into spare school kit. </a:t>
            </a:r>
          </a:p>
          <a:p>
            <a:pPr algn="l">
              <a:lnSpc>
                <a:spcPts val="3724"/>
              </a:lnSpc>
            </a:pPr>
          </a:p>
          <a:p>
            <a:pPr algn="l">
              <a:lnSpc>
                <a:spcPts val="3724"/>
              </a:lnSpc>
            </a:pPr>
            <a:r>
              <a:rPr lang="en-US" sz="2660" b="true">
                <a:solidFill>
                  <a:srgbClr val="081427"/>
                </a:solidFill>
                <a:latin typeface="DM Sans Bold"/>
                <a:ea typeface="DM Sans Bold"/>
                <a:cs typeface="DM Sans Bold"/>
                <a:sym typeface="DM Sans Bold"/>
              </a:rPr>
              <a:t>Please don’t send your child to school in their PE kit.</a:t>
            </a:r>
          </a:p>
          <a:p>
            <a:pPr algn="l">
              <a:lnSpc>
                <a:spcPts val="3724"/>
              </a:lnSpc>
            </a:pPr>
          </a:p>
          <a:p>
            <a:pPr algn="l">
              <a:lnSpc>
                <a:spcPts val="3724"/>
              </a:lnSpc>
            </a:pPr>
            <a:r>
              <a:rPr lang="en-US" sz="2660" b="true">
                <a:solidFill>
                  <a:srgbClr val="081427"/>
                </a:solidFill>
                <a:latin typeface="DM Sans Bold"/>
                <a:ea typeface="DM Sans Bold"/>
                <a:cs typeface="DM Sans Bold"/>
                <a:sym typeface="DM Sans Bold"/>
              </a:rPr>
              <a:t>Your child can bring their kit to school each Monday, and then take it home each Friday to be washed.</a:t>
            </a:r>
          </a:p>
        </p:txBody>
      </p:sp>
      <p:sp>
        <p:nvSpPr>
          <p:cNvPr name="Freeform 27" id="27"/>
          <p:cNvSpPr/>
          <p:nvPr/>
        </p:nvSpPr>
        <p:spPr>
          <a:xfrm flipH="false" flipV="false" rot="0">
            <a:off x="2941559" y="7869867"/>
            <a:ext cx="3370775" cy="1755838"/>
          </a:xfrm>
          <a:custGeom>
            <a:avLst/>
            <a:gdLst/>
            <a:ahLst/>
            <a:cxnLst/>
            <a:rect r="r" b="b" t="t" l="l"/>
            <a:pathLst>
              <a:path h="1755838" w="3370775">
                <a:moveTo>
                  <a:pt x="0" y="0"/>
                </a:moveTo>
                <a:lnTo>
                  <a:pt x="3370775" y="0"/>
                </a:lnTo>
                <a:lnTo>
                  <a:pt x="3370775" y="1755838"/>
                </a:lnTo>
                <a:lnTo>
                  <a:pt x="0" y="1755838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grpSp>
        <p:nvGrpSpPr>
          <p:cNvPr name="Group 28" id="28"/>
          <p:cNvGrpSpPr/>
          <p:nvPr/>
        </p:nvGrpSpPr>
        <p:grpSpPr>
          <a:xfrm rot="0">
            <a:off x="15292494" y="7581618"/>
            <a:ext cx="1126720" cy="1126720"/>
            <a:chOff x="0" y="0"/>
            <a:chExt cx="6350000" cy="6350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3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BD0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68988" y="2668616"/>
            <a:ext cx="6599841" cy="8557330"/>
          </a:xfrm>
          <a:custGeom>
            <a:avLst/>
            <a:gdLst/>
            <a:ahLst/>
            <a:cxnLst/>
            <a:rect r="r" b="b" t="t" l="l"/>
            <a:pathLst>
              <a:path h="8557330" w="6599841">
                <a:moveTo>
                  <a:pt x="0" y="0"/>
                </a:moveTo>
                <a:lnTo>
                  <a:pt x="6599840" y="0"/>
                </a:lnTo>
                <a:lnTo>
                  <a:pt x="6599840" y="8557329"/>
                </a:lnTo>
                <a:lnTo>
                  <a:pt x="0" y="85573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510486" y="377277"/>
            <a:ext cx="11553914" cy="2158107"/>
            <a:chOff x="0" y="0"/>
            <a:chExt cx="3606824" cy="67370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606824" cy="673704"/>
            </a:xfrm>
            <a:custGeom>
              <a:avLst/>
              <a:gdLst/>
              <a:ahLst/>
              <a:cxnLst/>
              <a:rect r="r" b="b" t="t" l="l"/>
              <a:pathLst>
                <a:path h="673704" w="3606824">
                  <a:moveTo>
                    <a:pt x="67007" y="0"/>
                  </a:moveTo>
                  <a:lnTo>
                    <a:pt x="3539818" y="0"/>
                  </a:lnTo>
                  <a:cubicBezTo>
                    <a:pt x="3576824" y="0"/>
                    <a:pt x="3606824" y="30000"/>
                    <a:pt x="3606824" y="67007"/>
                  </a:cubicBezTo>
                  <a:lnTo>
                    <a:pt x="3606824" y="606697"/>
                  </a:lnTo>
                  <a:cubicBezTo>
                    <a:pt x="3606824" y="643704"/>
                    <a:pt x="3576824" y="673704"/>
                    <a:pt x="3539818" y="673704"/>
                  </a:cubicBezTo>
                  <a:lnTo>
                    <a:pt x="67007" y="673704"/>
                  </a:lnTo>
                  <a:cubicBezTo>
                    <a:pt x="30000" y="673704"/>
                    <a:pt x="0" y="643704"/>
                    <a:pt x="0" y="606697"/>
                  </a:cubicBezTo>
                  <a:lnTo>
                    <a:pt x="0" y="67007"/>
                  </a:lnTo>
                  <a:cubicBezTo>
                    <a:pt x="0" y="30000"/>
                    <a:pt x="30000" y="0"/>
                    <a:pt x="67007" y="0"/>
                  </a:cubicBezTo>
                  <a:close/>
                </a:path>
              </a:pathLst>
            </a:custGeom>
            <a:solidFill>
              <a:srgbClr val="E96C07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3606824" cy="71180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5743545" y="3124077"/>
            <a:ext cx="3400455" cy="2533339"/>
          </a:xfrm>
          <a:custGeom>
            <a:avLst/>
            <a:gdLst/>
            <a:ahLst/>
            <a:cxnLst/>
            <a:rect r="r" b="b" t="t" l="l"/>
            <a:pathLst>
              <a:path h="2533339" w="3400455">
                <a:moveTo>
                  <a:pt x="0" y="0"/>
                </a:moveTo>
                <a:lnTo>
                  <a:pt x="3400455" y="0"/>
                </a:lnTo>
                <a:lnTo>
                  <a:pt x="3400455" y="2533339"/>
                </a:lnTo>
                <a:lnTo>
                  <a:pt x="0" y="25333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29848" y="727097"/>
            <a:ext cx="7642248" cy="13060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612"/>
              </a:lnSpc>
            </a:pPr>
            <a:r>
              <a:rPr lang="en-US" sz="7580">
                <a:solidFill>
                  <a:srgbClr val="F2EDEC"/>
                </a:solidFill>
                <a:latin typeface="Gliker"/>
                <a:ea typeface="Gliker"/>
                <a:cs typeface="Gliker"/>
                <a:sym typeface="Gliker"/>
              </a:rPr>
              <a:t>What we Learn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9144000" y="282661"/>
            <a:ext cx="8845006" cy="2347338"/>
            <a:chOff x="0" y="0"/>
            <a:chExt cx="3254011" cy="86356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254011" cy="863568"/>
            </a:xfrm>
            <a:custGeom>
              <a:avLst/>
              <a:gdLst/>
              <a:ahLst/>
              <a:cxnLst/>
              <a:rect r="r" b="b" t="t" l="l"/>
              <a:pathLst>
                <a:path h="863568" w="3254011">
                  <a:moveTo>
                    <a:pt x="87529" y="0"/>
                  </a:moveTo>
                  <a:lnTo>
                    <a:pt x="3166482" y="0"/>
                  </a:lnTo>
                  <a:cubicBezTo>
                    <a:pt x="3214823" y="0"/>
                    <a:pt x="3254011" y="39188"/>
                    <a:pt x="3254011" y="87529"/>
                  </a:cubicBezTo>
                  <a:lnTo>
                    <a:pt x="3254011" y="776039"/>
                  </a:lnTo>
                  <a:cubicBezTo>
                    <a:pt x="3254011" y="824380"/>
                    <a:pt x="3214823" y="863568"/>
                    <a:pt x="3166482" y="863568"/>
                  </a:cubicBezTo>
                  <a:lnTo>
                    <a:pt x="87529" y="863568"/>
                  </a:lnTo>
                  <a:cubicBezTo>
                    <a:pt x="39188" y="863568"/>
                    <a:pt x="0" y="824380"/>
                    <a:pt x="0" y="776039"/>
                  </a:cubicBezTo>
                  <a:lnTo>
                    <a:pt x="0" y="87529"/>
                  </a:lnTo>
                  <a:cubicBezTo>
                    <a:pt x="0" y="39188"/>
                    <a:pt x="39188" y="0"/>
                    <a:pt x="87529" y="0"/>
                  </a:cubicBezTo>
                  <a:close/>
                </a:path>
              </a:pathLst>
            </a:custGeom>
            <a:solidFill>
              <a:srgbClr val="F2EDEC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3254011" cy="90166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0078535" y="410722"/>
            <a:ext cx="7180765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Ambitious, capable learners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561177" y="3890049"/>
            <a:ext cx="4039493" cy="8966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Gliker Bold"/>
                <a:ea typeface="Gliker Bold"/>
                <a:cs typeface="Gliker Bold"/>
                <a:sym typeface="Gliker Bold"/>
              </a:rPr>
              <a:t>4 purposes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680907" y="1159462"/>
            <a:ext cx="8056942" cy="1078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31805" indent="-215903" lvl="1">
              <a:lnSpc>
                <a:spcPts val="216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Ready to learn throughout their lives</a:t>
            </a:r>
          </a:p>
          <a:p>
            <a:pPr algn="l" marL="431805" indent="-215903" lvl="1">
              <a:lnSpc>
                <a:spcPts val="216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able to set high standards for themselves and enjoy challenge</a:t>
            </a:r>
          </a:p>
          <a:p>
            <a:pPr algn="l" marL="431805" indent="-215903" lvl="1">
              <a:lnSpc>
                <a:spcPts val="216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Equipped with knowledge and skills to apply in different contexts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9286875" y="2811283"/>
            <a:ext cx="8845006" cy="2347338"/>
            <a:chOff x="0" y="0"/>
            <a:chExt cx="3254011" cy="863568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3254011" cy="863568"/>
            </a:xfrm>
            <a:custGeom>
              <a:avLst/>
              <a:gdLst/>
              <a:ahLst/>
              <a:cxnLst/>
              <a:rect r="r" b="b" t="t" l="l"/>
              <a:pathLst>
                <a:path h="863568" w="3254011">
                  <a:moveTo>
                    <a:pt x="87529" y="0"/>
                  </a:moveTo>
                  <a:lnTo>
                    <a:pt x="3166482" y="0"/>
                  </a:lnTo>
                  <a:cubicBezTo>
                    <a:pt x="3214823" y="0"/>
                    <a:pt x="3254011" y="39188"/>
                    <a:pt x="3254011" y="87529"/>
                  </a:cubicBezTo>
                  <a:lnTo>
                    <a:pt x="3254011" y="776039"/>
                  </a:lnTo>
                  <a:cubicBezTo>
                    <a:pt x="3254011" y="824380"/>
                    <a:pt x="3214823" y="863568"/>
                    <a:pt x="3166482" y="863568"/>
                  </a:cubicBezTo>
                  <a:lnTo>
                    <a:pt x="87529" y="863568"/>
                  </a:lnTo>
                  <a:cubicBezTo>
                    <a:pt x="39188" y="863568"/>
                    <a:pt x="0" y="824380"/>
                    <a:pt x="0" y="776039"/>
                  </a:cubicBezTo>
                  <a:lnTo>
                    <a:pt x="0" y="87529"/>
                  </a:lnTo>
                  <a:cubicBezTo>
                    <a:pt x="0" y="39188"/>
                    <a:pt x="39188" y="0"/>
                    <a:pt x="87529" y="0"/>
                  </a:cubicBezTo>
                  <a:close/>
                </a:path>
              </a:pathLst>
            </a:custGeom>
            <a:solidFill>
              <a:srgbClr val="F2EDEC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3254011" cy="90166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9932064" y="3831989"/>
            <a:ext cx="8056942" cy="811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31805" indent="-215903" lvl="1">
              <a:lnSpc>
                <a:spcPts val="216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Ready to play a full part in life and work</a:t>
            </a:r>
          </a:p>
          <a:p>
            <a:pPr algn="l" marL="431805" indent="-215903" lvl="1">
              <a:lnSpc>
                <a:spcPts val="216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Able to think creatively and solve problems</a:t>
            </a:r>
          </a:p>
          <a:p>
            <a:pPr algn="l" marL="431805" indent="-215903" lvl="1">
              <a:lnSpc>
                <a:spcPts val="216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Willing to take measured risks and lead responsibly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225264" y="3022790"/>
            <a:ext cx="7180765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Enterprising, creative contributors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9144000" y="5339596"/>
            <a:ext cx="8845006" cy="2347338"/>
            <a:chOff x="0" y="0"/>
            <a:chExt cx="3254011" cy="86356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254011" cy="863568"/>
            </a:xfrm>
            <a:custGeom>
              <a:avLst/>
              <a:gdLst/>
              <a:ahLst/>
              <a:cxnLst/>
              <a:rect r="r" b="b" t="t" l="l"/>
              <a:pathLst>
                <a:path h="863568" w="3254011">
                  <a:moveTo>
                    <a:pt x="87529" y="0"/>
                  </a:moveTo>
                  <a:lnTo>
                    <a:pt x="3166482" y="0"/>
                  </a:lnTo>
                  <a:cubicBezTo>
                    <a:pt x="3214823" y="0"/>
                    <a:pt x="3254011" y="39188"/>
                    <a:pt x="3254011" y="87529"/>
                  </a:cubicBezTo>
                  <a:lnTo>
                    <a:pt x="3254011" y="776039"/>
                  </a:lnTo>
                  <a:cubicBezTo>
                    <a:pt x="3254011" y="824380"/>
                    <a:pt x="3214823" y="863568"/>
                    <a:pt x="3166482" y="863568"/>
                  </a:cubicBezTo>
                  <a:lnTo>
                    <a:pt x="87529" y="863568"/>
                  </a:lnTo>
                  <a:cubicBezTo>
                    <a:pt x="39188" y="863568"/>
                    <a:pt x="0" y="824380"/>
                    <a:pt x="0" y="776039"/>
                  </a:cubicBezTo>
                  <a:lnTo>
                    <a:pt x="0" y="87529"/>
                  </a:lnTo>
                  <a:cubicBezTo>
                    <a:pt x="0" y="39188"/>
                    <a:pt x="39188" y="0"/>
                    <a:pt x="87529" y="0"/>
                  </a:cubicBezTo>
                  <a:close/>
                </a:path>
              </a:pathLst>
            </a:custGeom>
            <a:solidFill>
              <a:srgbClr val="F2EDEC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3254011" cy="90166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9787175" y="6247011"/>
            <a:ext cx="8056942" cy="13449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31805" indent="-215903" lvl="1">
              <a:lnSpc>
                <a:spcPts val="216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Ready to be citizens of Wales and the world</a:t>
            </a:r>
          </a:p>
          <a:p>
            <a:pPr algn="l" marL="431805" indent="-215903" lvl="1">
              <a:lnSpc>
                <a:spcPts val="216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Knowledgeable about their culture, community and the wider world</a:t>
            </a:r>
          </a:p>
          <a:p>
            <a:pPr algn="l" marL="431805" indent="-215903" lvl="1">
              <a:lnSpc>
                <a:spcPts val="216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Respectful of others and committed to sustainability and human rights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118995" y="5549146"/>
            <a:ext cx="7180765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Ethical, informed citizens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9286875" y="7867909"/>
            <a:ext cx="8845006" cy="2007425"/>
            <a:chOff x="0" y="0"/>
            <a:chExt cx="3254011" cy="738516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3254011" cy="738516"/>
            </a:xfrm>
            <a:custGeom>
              <a:avLst/>
              <a:gdLst/>
              <a:ahLst/>
              <a:cxnLst/>
              <a:rect r="r" b="b" t="t" l="l"/>
              <a:pathLst>
                <a:path h="738516" w="3254011">
                  <a:moveTo>
                    <a:pt x="87529" y="0"/>
                  </a:moveTo>
                  <a:lnTo>
                    <a:pt x="3166482" y="0"/>
                  </a:lnTo>
                  <a:cubicBezTo>
                    <a:pt x="3214823" y="0"/>
                    <a:pt x="3254011" y="39188"/>
                    <a:pt x="3254011" y="87529"/>
                  </a:cubicBezTo>
                  <a:lnTo>
                    <a:pt x="3254011" y="650988"/>
                  </a:lnTo>
                  <a:cubicBezTo>
                    <a:pt x="3254011" y="699329"/>
                    <a:pt x="3214823" y="738516"/>
                    <a:pt x="3166482" y="738516"/>
                  </a:cubicBezTo>
                  <a:lnTo>
                    <a:pt x="87529" y="738516"/>
                  </a:lnTo>
                  <a:cubicBezTo>
                    <a:pt x="39188" y="738516"/>
                    <a:pt x="0" y="699329"/>
                    <a:pt x="0" y="650988"/>
                  </a:cubicBezTo>
                  <a:lnTo>
                    <a:pt x="0" y="87529"/>
                  </a:lnTo>
                  <a:cubicBezTo>
                    <a:pt x="0" y="39188"/>
                    <a:pt x="39188" y="0"/>
                    <a:pt x="87529" y="0"/>
                  </a:cubicBezTo>
                  <a:close/>
                </a:path>
              </a:pathLst>
            </a:custGeom>
            <a:solidFill>
              <a:srgbClr val="F2EDEC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3254011" cy="7766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9930050" y="8775324"/>
            <a:ext cx="8056942" cy="811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31805" indent="-215903" lvl="1">
              <a:lnSpc>
                <a:spcPts val="216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Ready to lead fulfilling lives as values members of society</a:t>
            </a:r>
          </a:p>
          <a:p>
            <a:pPr algn="l" marL="431805" indent="-215903" lvl="1">
              <a:lnSpc>
                <a:spcPts val="216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Emotionally and physically well</a:t>
            </a:r>
          </a:p>
          <a:p>
            <a:pPr algn="l" marL="431805" indent="-215903" lvl="1">
              <a:lnSpc>
                <a:spcPts val="2160"/>
              </a:lnSpc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Resilient, empathetic and able to form positive relationships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0261870" y="8077459"/>
            <a:ext cx="7180765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Healthy, confident individuals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868988" y="8847403"/>
            <a:ext cx="1397483" cy="1397483"/>
            <a:chOff x="0" y="0"/>
            <a:chExt cx="6350000" cy="6350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6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BD0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68988" y="2668616"/>
            <a:ext cx="6599841" cy="8557330"/>
          </a:xfrm>
          <a:custGeom>
            <a:avLst/>
            <a:gdLst/>
            <a:ahLst/>
            <a:cxnLst/>
            <a:rect r="r" b="b" t="t" l="l"/>
            <a:pathLst>
              <a:path h="8557330" w="6599841">
                <a:moveTo>
                  <a:pt x="0" y="0"/>
                </a:moveTo>
                <a:lnTo>
                  <a:pt x="6599840" y="0"/>
                </a:lnTo>
                <a:lnTo>
                  <a:pt x="6599840" y="8557329"/>
                </a:lnTo>
                <a:lnTo>
                  <a:pt x="0" y="85573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510486" y="377277"/>
            <a:ext cx="11553914" cy="2158107"/>
            <a:chOff x="0" y="0"/>
            <a:chExt cx="3606824" cy="67370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606824" cy="673704"/>
            </a:xfrm>
            <a:custGeom>
              <a:avLst/>
              <a:gdLst/>
              <a:ahLst/>
              <a:cxnLst/>
              <a:rect r="r" b="b" t="t" l="l"/>
              <a:pathLst>
                <a:path h="673704" w="3606824">
                  <a:moveTo>
                    <a:pt x="67007" y="0"/>
                  </a:moveTo>
                  <a:lnTo>
                    <a:pt x="3539818" y="0"/>
                  </a:lnTo>
                  <a:cubicBezTo>
                    <a:pt x="3576824" y="0"/>
                    <a:pt x="3606824" y="30000"/>
                    <a:pt x="3606824" y="67007"/>
                  </a:cubicBezTo>
                  <a:lnTo>
                    <a:pt x="3606824" y="606697"/>
                  </a:lnTo>
                  <a:cubicBezTo>
                    <a:pt x="3606824" y="643704"/>
                    <a:pt x="3576824" y="673704"/>
                    <a:pt x="3539818" y="673704"/>
                  </a:cubicBezTo>
                  <a:lnTo>
                    <a:pt x="67007" y="673704"/>
                  </a:lnTo>
                  <a:cubicBezTo>
                    <a:pt x="30000" y="673704"/>
                    <a:pt x="0" y="643704"/>
                    <a:pt x="0" y="606697"/>
                  </a:cubicBezTo>
                  <a:lnTo>
                    <a:pt x="0" y="67007"/>
                  </a:lnTo>
                  <a:cubicBezTo>
                    <a:pt x="0" y="30000"/>
                    <a:pt x="30000" y="0"/>
                    <a:pt x="67007" y="0"/>
                  </a:cubicBezTo>
                  <a:close/>
                </a:path>
              </a:pathLst>
            </a:custGeom>
            <a:solidFill>
              <a:srgbClr val="E96C07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3606824" cy="71180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5743545" y="3124077"/>
            <a:ext cx="3400455" cy="2533339"/>
          </a:xfrm>
          <a:custGeom>
            <a:avLst/>
            <a:gdLst/>
            <a:ahLst/>
            <a:cxnLst/>
            <a:rect r="r" b="b" t="t" l="l"/>
            <a:pathLst>
              <a:path h="2533339" w="3400455">
                <a:moveTo>
                  <a:pt x="0" y="0"/>
                </a:moveTo>
                <a:lnTo>
                  <a:pt x="3400455" y="0"/>
                </a:lnTo>
                <a:lnTo>
                  <a:pt x="3400455" y="2533339"/>
                </a:lnTo>
                <a:lnTo>
                  <a:pt x="0" y="25333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29848" y="727097"/>
            <a:ext cx="7642248" cy="13060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612"/>
              </a:lnSpc>
            </a:pPr>
            <a:r>
              <a:rPr lang="en-US" sz="7580">
                <a:solidFill>
                  <a:srgbClr val="F2EDEC"/>
                </a:solidFill>
                <a:latin typeface="Gliker"/>
                <a:ea typeface="Gliker"/>
                <a:cs typeface="Gliker"/>
                <a:sym typeface="Gliker"/>
              </a:rPr>
              <a:t>What we Learn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9296400" y="302128"/>
            <a:ext cx="8845006" cy="1423291"/>
            <a:chOff x="0" y="0"/>
            <a:chExt cx="3254011" cy="52361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254011" cy="523618"/>
            </a:xfrm>
            <a:custGeom>
              <a:avLst/>
              <a:gdLst/>
              <a:ahLst/>
              <a:cxnLst/>
              <a:rect r="r" b="b" t="t" l="l"/>
              <a:pathLst>
                <a:path h="523618" w="3254011">
                  <a:moveTo>
                    <a:pt x="87529" y="0"/>
                  </a:moveTo>
                  <a:lnTo>
                    <a:pt x="3166482" y="0"/>
                  </a:lnTo>
                  <a:cubicBezTo>
                    <a:pt x="3214823" y="0"/>
                    <a:pt x="3254011" y="39188"/>
                    <a:pt x="3254011" y="87529"/>
                  </a:cubicBezTo>
                  <a:lnTo>
                    <a:pt x="3254011" y="436089"/>
                  </a:lnTo>
                  <a:cubicBezTo>
                    <a:pt x="3254011" y="484430"/>
                    <a:pt x="3214823" y="523618"/>
                    <a:pt x="3166482" y="523618"/>
                  </a:cubicBezTo>
                  <a:lnTo>
                    <a:pt x="87529" y="523618"/>
                  </a:lnTo>
                  <a:cubicBezTo>
                    <a:pt x="39188" y="523618"/>
                    <a:pt x="0" y="484430"/>
                    <a:pt x="0" y="436089"/>
                  </a:cubicBezTo>
                  <a:lnTo>
                    <a:pt x="0" y="87529"/>
                  </a:lnTo>
                  <a:cubicBezTo>
                    <a:pt x="0" y="39188"/>
                    <a:pt x="39188" y="0"/>
                    <a:pt x="87529" y="0"/>
                  </a:cubicBezTo>
                  <a:close/>
                </a:path>
              </a:pathLst>
            </a:custGeom>
            <a:solidFill>
              <a:srgbClr val="F2EDEC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3254011" cy="5617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0128520" y="389959"/>
            <a:ext cx="7180765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Languages, Literacy &amp; Communication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690432" y="916374"/>
            <a:ext cx="8056942" cy="6351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84"/>
              </a:lnSpc>
            </a:pPr>
            <a:r>
              <a:rPr lang="en-US" sz="23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Reading, speaking, writing, and thinking comprehension techniques and methods. 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9144000" y="1954019"/>
            <a:ext cx="8845006" cy="1423291"/>
            <a:chOff x="0" y="0"/>
            <a:chExt cx="3254011" cy="523618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54011" cy="523618"/>
            </a:xfrm>
            <a:custGeom>
              <a:avLst/>
              <a:gdLst/>
              <a:ahLst/>
              <a:cxnLst/>
              <a:rect r="r" b="b" t="t" l="l"/>
              <a:pathLst>
                <a:path h="523618" w="3254011">
                  <a:moveTo>
                    <a:pt x="87529" y="0"/>
                  </a:moveTo>
                  <a:lnTo>
                    <a:pt x="3166482" y="0"/>
                  </a:lnTo>
                  <a:cubicBezTo>
                    <a:pt x="3214823" y="0"/>
                    <a:pt x="3254011" y="39188"/>
                    <a:pt x="3254011" y="87529"/>
                  </a:cubicBezTo>
                  <a:lnTo>
                    <a:pt x="3254011" y="436089"/>
                  </a:lnTo>
                  <a:cubicBezTo>
                    <a:pt x="3254011" y="484430"/>
                    <a:pt x="3214823" y="523618"/>
                    <a:pt x="3166482" y="523618"/>
                  </a:cubicBezTo>
                  <a:lnTo>
                    <a:pt x="87529" y="523618"/>
                  </a:lnTo>
                  <a:cubicBezTo>
                    <a:pt x="39188" y="523618"/>
                    <a:pt x="0" y="484430"/>
                    <a:pt x="0" y="436089"/>
                  </a:cubicBezTo>
                  <a:lnTo>
                    <a:pt x="0" y="87529"/>
                  </a:lnTo>
                  <a:cubicBezTo>
                    <a:pt x="0" y="39188"/>
                    <a:pt x="39188" y="0"/>
                    <a:pt x="87529" y="0"/>
                  </a:cubicBezTo>
                  <a:close/>
                </a:path>
              </a:pathLst>
            </a:custGeom>
            <a:solidFill>
              <a:srgbClr val="F2EDEC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3254011" cy="5617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9976120" y="2041850"/>
            <a:ext cx="7180765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Mathematical Development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538032" y="2558740"/>
            <a:ext cx="8056942" cy="811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60"/>
              </a:lnSpc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Exploring the world of numbers, shapes and patterns through play based hands on learning. Goal is to build a strong foundation in mathematical thinking and confidence.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9296400" y="3605909"/>
            <a:ext cx="8845006" cy="1423291"/>
            <a:chOff x="0" y="0"/>
            <a:chExt cx="3254011" cy="523618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254011" cy="523618"/>
            </a:xfrm>
            <a:custGeom>
              <a:avLst/>
              <a:gdLst/>
              <a:ahLst/>
              <a:cxnLst/>
              <a:rect r="r" b="b" t="t" l="l"/>
              <a:pathLst>
                <a:path h="523618" w="3254011">
                  <a:moveTo>
                    <a:pt x="87529" y="0"/>
                  </a:moveTo>
                  <a:lnTo>
                    <a:pt x="3166482" y="0"/>
                  </a:lnTo>
                  <a:cubicBezTo>
                    <a:pt x="3214823" y="0"/>
                    <a:pt x="3254011" y="39188"/>
                    <a:pt x="3254011" y="87529"/>
                  </a:cubicBezTo>
                  <a:lnTo>
                    <a:pt x="3254011" y="436089"/>
                  </a:lnTo>
                  <a:cubicBezTo>
                    <a:pt x="3254011" y="484430"/>
                    <a:pt x="3214823" y="523618"/>
                    <a:pt x="3166482" y="523618"/>
                  </a:cubicBezTo>
                  <a:lnTo>
                    <a:pt x="87529" y="523618"/>
                  </a:lnTo>
                  <a:cubicBezTo>
                    <a:pt x="39188" y="523618"/>
                    <a:pt x="0" y="484430"/>
                    <a:pt x="0" y="436089"/>
                  </a:cubicBezTo>
                  <a:lnTo>
                    <a:pt x="0" y="87529"/>
                  </a:lnTo>
                  <a:cubicBezTo>
                    <a:pt x="0" y="39188"/>
                    <a:pt x="39188" y="0"/>
                    <a:pt x="87529" y="0"/>
                  </a:cubicBezTo>
                  <a:close/>
                </a:path>
              </a:pathLst>
            </a:custGeom>
            <a:solidFill>
              <a:srgbClr val="F2EDEC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3254011" cy="5617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10128520" y="3693741"/>
            <a:ext cx="7180765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Health &amp; Wellbeing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690432" y="4210631"/>
            <a:ext cx="8056942" cy="811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60"/>
              </a:lnSpc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Begin to understand how to take care of themselves and others - physically, emotionally and socially. Helps build foundations for a happy, healthy life.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9144000" y="5257800"/>
            <a:ext cx="8845006" cy="1423291"/>
            <a:chOff x="0" y="0"/>
            <a:chExt cx="3254011" cy="523618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3254011" cy="523618"/>
            </a:xfrm>
            <a:custGeom>
              <a:avLst/>
              <a:gdLst/>
              <a:ahLst/>
              <a:cxnLst/>
              <a:rect r="r" b="b" t="t" l="l"/>
              <a:pathLst>
                <a:path h="523618" w="3254011">
                  <a:moveTo>
                    <a:pt x="87529" y="0"/>
                  </a:moveTo>
                  <a:lnTo>
                    <a:pt x="3166482" y="0"/>
                  </a:lnTo>
                  <a:cubicBezTo>
                    <a:pt x="3214823" y="0"/>
                    <a:pt x="3254011" y="39188"/>
                    <a:pt x="3254011" y="87529"/>
                  </a:cubicBezTo>
                  <a:lnTo>
                    <a:pt x="3254011" y="436089"/>
                  </a:lnTo>
                  <a:cubicBezTo>
                    <a:pt x="3254011" y="484430"/>
                    <a:pt x="3214823" y="523618"/>
                    <a:pt x="3166482" y="523618"/>
                  </a:cubicBezTo>
                  <a:lnTo>
                    <a:pt x="87529" y="523618"/>
                  </a:lnTo>
                  <a:cubicBezTo>
                    <a:pt x="39188" y="523618"/>
                    <a:pt x="0" y="484430"/>
                    <a:pt x="0" y="436089"/>
                  </a:cubicBezTo>
                  <a:lnTo>
                    <a:pt x="0" y="87529"/>
                  </a:lnTo>
                  <a:cubicBezTo>
                    <a:pt x="0" y="39188"/>
                    <a:pt x="39188" y="0"/>
                    <a:pt x="87529" y="0"/>
                  </a:cubicBezTo>
                  <a:close/>
                </a:path>
              </a:pathLst>
            </a:custGeom>
            <a:solidFill>
              <a:srgbClr val="F2EDEC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3254011" cy="5617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6" id="26"/>
          <p:cNvSpPr txBox="true"/>
          <p:nvPr/>
        </p:nvSpPr>
        <p:spPr>
          <a:xfrm rot="0">
            <a:off x="9976120" y="5345631"/>
            <a:ext cx="7180765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Expressive Arts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9538032" y="5862521"/>
            <a:ext cx="8056942" cy="811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60"/>
              </a:lnSpc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Exploring creativity and imagination through music, dance, drama and visual arts.  All about expressing themselves, experimenting and enjoying the process of creating.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9144000" y="6909691"/>
            <a:ext cx="8845006" cy="1423291"/>
            <a:chOff x="0" y="0"/>
            <a:chExt cx="3254011" cy="523618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3254011" cy="523618"/>
            </a:xfrm>
            <a:custGeom>
              <a:avLst/>
              <a:gdLst/>
              <a:ahLst/>
              <a:cxnLst/>
              <a:rect r="r" b="b" t="t" l="l"/>
              <a:pathLst>
                <a:path h="523618" w="3254011">
                  <a:moveTo>
                    <a:pt x="87529" y="0"/>
                  </a:moveTo>
                  <a:lnTo>
                    <a:pt x="3166482" y="0"/>
                  </a:lnTo>
                  <a:cubicBezTo>
                    <a:pt x="3214823" y="0"/>
                    <a:pt x="3254011" y="39188"/>
                    <a:pt x="3254011" y="87529"/>
                  </a:cubicBezTo>
                  <a:lnTo>
                    <a:pt x="3254011" y="436089"/>
                  </a:lnTo>
                  <a:cubicBezTo>
                    <a:pt x="3254011" y="484430"/>
                    <a:pt x="3214823" y="523618"/>
                    <a:pt x="3166482" y="523618"/>
                  </a:cubicBezTo>
                  <a:lnTo>
                    <a:pt x="87529" y="523618"/>
                  </a:lnTo>
                  <a:cubicBezTo>
                    <a:pt x="39188" y="523618"/>
                    <a:pt x="0" y="484430"/>
                    <a:pt x="0" y="436089"/>
                  </a:cubicBezTo>
                  <a:lnTo>
                    <a:pt x="0" y="87529"/>
                  </a:lnTo>
                  <a:cubicBezTo>
                    <a:pt x="0" y="39188"/>
                    <a:pt x="39188" y="0"/>
                    <a:pt x="87529" y="0"/>
                  </a:cubicBezTo>
                  <a:close/>
                </a:path>
              </a:pathLst>
            </a:custGeom>
            <a:solidFill>
              <a:srgbClr val="F2EDEC"/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38100"/>
              <a:ext cx="3254011" cy="5617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1" id="31"/>
          <p:cNvSpPr txBox="true"/>
          <p:nvPr/>
        </p:nvSpPr>
        <p:spPr>
          <a:xfrm rot="0">
            <a:off x="9976120" y="6997522"/>
            <a:ext cx="7180765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Humanities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9538032" y="7514412"/>
            <a:ext cx="8056942" cy="811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60"/>
              </a:lnSpc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Begin to understand the world around them - past and present, near and far. Includes history, geography, religion, values and ethics all explored through stories, play and real life experiences.</a:t>
            </a:r>
          </a:p>
        </p:txBody>
      </p:sp>
      <p:grpSp>
        <p:nvGrpSpPr>
          <p:cNvPr name="Group 33" id="33"/>
          <p:cNvGrpSpPr/>
          <p:nvPr/>
        </p:nvGrpSpPr>
        <p:grpSpPr>
          <a:xfrm rot="0">
            <a:off x="9144000" y="8561581"/>
            <a:ext cx="8845006" cy="1423291"/>
            <a:chOff x="0" y="0"/>
            <a:chExt cx="3254011" cy="523618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3254011" cy="523618"/>
            </a:xfrm>
            <a:custGeom>
              <a:avLst/>
              <a:gdLst/>
              <a:ahLst/>
              <a:cxnLst/>
              <a:rect r="r" b="b" t="t" l="l"/>
              <a:pathLst>
                <a:path h="523618" w="3254011">
                  <a:moveTo>
                    <a:pt x="87529" y="0"/>
                  </a:moveTo>
                  <a:lnTo>
                    <a:pt x="3166482" y="0"/>
                  </a:lnTo>
                  <a:cubicBezTo>
                    <a:pt x="3214823" y="0"/>
                    <a:pt x="3254011" y="39188"/>
                    <a:pt x="3254011" y="87529"/>
                  </a:cubicBezTo>
                  <a:lnTo>
                    <a:pt x="3254011" y="436089"/>
                  </a:lnTo>
                  <a:cubicBezTo>
                    <a:pt x="3254011" y="484430"/>
                    <a:pt x="3214823" y="523618"/>
                    <a:pt x="3166482" y="523618"/>
                  </a:cubicBezTo>
                  <a:lnTo>
                    <a:pt x="87529" y="523618"/>
                  </a:lnTo>
                  <a:cubicBezTo>
                    <a:pt x="39188" y="523618"/>
                    <a:pt x="0" y="484430"/>
                    <a:pt x="0" y="436089"/>
                  </a:cubicBezTo>
                  <a:lnTo>
                    <a:pt x="0" y="87529"/>
                  </a:lnTo>
                  <a:cubicBezTo>
                    <a:pt x="0" y="39188"/>
                    <a:pt x="39188" y="0"/>
                    <a:pt x="87529" y="0"/>
                  </a:cubicBezTo>
                  <a:close/>
                </a:path>
              </a:pathLst>
            </a:custGeom>
            <a:solidFill>
              <a:srgbClr val="F2EDEC"/>
            </a:solidFill>
          </p:spPr>
        </p:sp>
        <p:sp>
          <p:nvSpPr>
            <p:cNvPr name="TextBox 35" id="35"/>
            <p:cNvSpPr txBox="true"/>
            <p:nvPr/>
          </p:nvSpPr>
          <p:spPr>
            <a:xfrm>
              <a:off x="0" y="-38100"/>
              <a:ext cx="3254011" cy="5617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6" id="36"/>
          <p:cNvSpPr txBox="true"/>
          <p:nvPr/>
        </p:nvSpPr>
        <p:spPr>
          <a:xfrm rot="0">
            <a:off x="9976120" y="8649413"/>
            <a:ext cx="7180765" cy="497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Science &amp; Technology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9538032" y="9166303"/>
            <a:ext cx="8056942" cy="811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60"/>
              </a:lnSpc>
            </a:pPr>
            <a:r>
              <a:rPr lang="en-US" sz="2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Begin to explore how the world works through curiosity, investigation and problem solving, helping develop early scientific thinking and introducing to basic technology in fun, hands on way.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2133785" y="3890049"/>
            <a:ext cx="2862709" cy="8966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000000"/>
                </a:solidFill>
                <a:latin typeface="Gliker Bold"/>
                <a:ea typeface="Gliker Bold"/>
                <a:cs typeface="Gliker Bold"/>
                <a:sym typeface="Gliker Bold"/>
              </a:rPr>
              <a:t>6 AoLEs</a:t>
            </a:r>
          </a:p>
        </p:txBody>
      </p:sp>
      <p:grpSp>
        <p:nvGrpSpPr>
          <p:cNvPr name="Group 39" id="39"/>
          <p:cNvGrpSpPr/>
          <p:nvPr/>
        </p:nvGrpSpPr>
        <p:grpSpPr>
          <a:xfrm rot="0">
            <a:off x="732328" y="8861814"/>
            <a:ext cx="1401457" cy="1401457"/>
            <a:chOff x="0" y="0"/>
            <a:chExt cx="6350000" cy="635000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6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BD0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68988" y="2668616"/>
            <a:ext cx="6599841" cy="8557330"/>
          </a:xfrm>
          <a:custGeom>
            <a:avLst/>
            <a:gdLst/>
            <a:ahLst/>
            <a:cxnLst/>
            <a:rect r="r" b="b" t="t" l="l"/>
            <a:pathLst>
              <a:path h="8557330" w="6599841">
                <a:moveTo>
                  <a:pt x="0" y="0"/>
                </a:moveTo>
                <a:lnTo>
                  <a:pt x="6599840" y="0"/>
                </a:lnTo>
                <a:lnTo>
                  <a:pt x="6599840" y="8557329"/>
                </a:lnTo>
                <a:lnTo>
                  <a:pt x="0" y="85573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510486" y="377277"/>
            <a:ext cx="11553914" cy="2158107"/>
            <a:chOff x="0" y="0"/>
            <a:chExt cx="3606824" cy="67370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606824" cy="673704"/>
            </a:xfrm>
            <a:custGeom>
              <a:avLst/>
              <a:gdLst/>
              <a:ahLst/>
              <a:cxnLst/>
              <a:rect r="r" b="b" t="t" l="l"/>
              <a:pathLst>
                <a:path h="673704" w="3606824">
                  <a:moveTo>
                    <a:pt x="67007" y="0"/>
                  </a:moveTo>
                  <a:lnTo>
                    <a:pt x="3539818" y="0"/>
                  </a:lnTo>
                  <a:cubicBezTo>
                    <a:pt x="3576824" y="0"/>
                    <a:pt x="3606824" y="30000"/>
                    <a:pt x="3606824" y="67007"/>
                  </a:cubicBezTo>
                  <a:lnTo>
                    <a:pt x="3606824" y="606697"/>
                  </a:lnTo>
                  <a:cubicBezTo>
                    <a:pt x="3606824" y="643704"/>
                    <a:pt x="3576824" y="673704"/>
                    <a:pt x="3539818" y="673704"/>
                  </a:cubicBezTo>
                  <a:lnTo>
                    <a:pt x="67007" y="673704"/>
                  </a:lnTo>
                  <a:cubicBezTo>
                    <a:pt x="30000" y="673704"/>
                    <a:pt x="0" y="643704"/>
                    <a:pt x="0" y="606697"/>
                  </a:cubicBezTo>
                  <a:lnTo>
                    <a:pt x="0" y="67007"/>
                  </a:lnTo>
                  <a:cubicBezTo>
                    <a:pt x="0" y="30000"/>
                    <a:pt x="30000" y="0"/>
                    <a:pt x="67007" y="0"/>
                  </a:cubicBezTo>
                  <a:close/>
                </a:path>
              </a:pathLst>
            </a:custGeom>
            <a:solidFill>
              <a:srgbClr val="E96C07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3606824" cy="71180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5743545" y="3124077"/>
            <a:ext cx="3400455" cy="2533339"/>
          </a:xfrm>
          <a:custGeom>
            <a:avLst/>
            <a:gdLst/>
            <a:ahLst/>
            <a:cxnLst/>
            <a:rect r="r" b="b" t="t" l="l"/>
            <a:pathLst>
              <a:path h="2533339" w="3400455">
                <a:moveTo>
                  <a:pt x="0" y="0"/>
                </a:moveTo>
                <a:lnTo>
                  <a:pt x="3400455" y="0"/>
                </a:lnTo>
                <a:lnTo>
                  <a:pt x="3400455" y="2533339"/>
                </a:lnTo>
                <a:lnTo>
                  <a:pt x="0" y="25333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324010" y="1561659"/>
            <a:ext cx="1891459" cy="1947449"/>
          </a:xfrm>
          <a:custGeom>
            <a:avLst/>
            <a:gdLst/>
            <a:ahLst/>
            <a:cxnLst/>
            <a:rect r="r" b="b" t="t" l="l"/>
            <a:pathLst>
              <a:path h="1947449" w="1891459">
                <a:moveTo>
                  <a:pt x="0" y="0"/>
                </a:moveTo>
                <a:lnTo>
                  <a:pt x="1891459" y="0"/>
                </a:lnTo>
                <a:lnTo>
                  <a:pt x="1891459" y="1947449"/>
                </a:lnTo>
                <a:lnTo>
                  <a:pt x="0" y="194744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139538" y="6947280"/>
            <a:ext cx="2786691" cy="2128018"/>
          </a:xfrm>
          <a:custGeom>
            <a:avLst/>
            <a:gdLst/>
            <a:ahLst/>
            <a:cxnLst/>
            <a:rect r="r" b="b" t="t" l="l"/>
            <a:pathLst>
              <a:path h="2128018" w="2786691">
                <a:moveTo>
                  <a:pt x="0" y="0"/>
                </a:moveTo>
                <a:lnTo>
                  <a:pt x="2786690" y="0"/>
                </a:lnTo>
                <a:lnTo>
                  <a:pt x="2786690" y="2128019"/>
                </a:lnTo>
                <a:lnTo>
                  <a:pt x="0" y="212801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5138753" y="3631866"/>
            <a:ext cx="2120547" cy="1752102"/>
          </a:xfrm>
          <a:custGeom>
            <a:avLst/>
            <a:gdLst/>
            <a:ahLst/>
            <a:cxnLst/>
            <a:rect r="r" b="b" t="t" l="l"/>
            <a:pathLst>
              <a:path h="1752102" w="2120547">
                <a:moveTo>
                  <a:pt x="0" y="0"/>
                </a:moveTo>
                <a:lnTo>
                  <a:pt x="2120547" y="0"/>
                </a:lnTo>
                <a:lnTo>
                  <a:pt x="2120547" y="1752102"/>
                </a:lnTo>
                <a:lnTo>
                  <a:pt x="0" y="175210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164605" y="4292841"/>
            <a:ext cx="3202242" cy="3050135"/>
          </a:xfrm>
          <a:custGeom>
            <a:avLst/>
            <a:gdLst/>
            <a:ahLst/>
            <a:cxnLst/>
            <a:rect r="r" b="b" t="t" l="l"/>
            <a:pathLst>
              <a:path h="3050135" w="3202242">
                <a:moveTo>
                  <a:pt x="0" y="0"/>
                </a:moveTo>
                <a:lnTo>
                  <a:pt x="3202242" y="0"/>
                </a:lnTo>
                <a:lnTo>
                  <a:pt x="3202242" y="3050135"/>
                </a:lnTo>
                <a:lnTo>
                  <a:pt x="0" y="305013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1" id="11" descr="Seesaw's logo"/>
          <p:cNvSpPr/>
          <p:nvPr/>
        </p:nvSpPr>
        <p:spPr>
          <a:xfrm flipH="false" flipV="false" rot="0">
            <a:off x="8647253" y="8554965"/>
            <a:ext cx="4313860" cy="1078465"/>
          </a:xfrm>
          <a:custGeom>
            <a:avLst/>
            <a:gdLst/>
            <a:ahLst/>
            <a:cxnLst/>
            <a:rect r="r" b="b" t="t" l="l"/>
            <a:pathLst>
              <a:path h="1078465" w="4313860">
                <a:moveTo>
                  <a:pt x="0" y="0"/>
                </a:moveTo>
                <a:lnTo>
                  <a:pt x="4313860" y="0"/>
                </a:lnTo>
                <a:lnTo>
                  <a:pt x="4313860" y="1078465"/>
                </a:lnTo>
                <a:lnTo>
                  <a:pt x="0" y="107846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5469220" y="512406"/>
            <a:ext cx="1790080" cy="1790080"/>
          </a:xfrm>
          <a:custGeom>
            <a:avLst/>
            <a:gdLst/>
            <a:ahLst/>
            <a:cxnLst/>
            <a:rect r="r" b="b" t="t" l="l"/>
            <a:pathLst>
              <a:path h="1790080" w="1790080">
                <a:moveTo>
                  <a:pt x="0" y="0"/>
                </a:moveTo>
                <a:lnTo>
                  <a:pt x="1790080" y="0"/>
                </a:lnTo>
                <a:lnTo>
                  <a:pt x="1790080" y="1790080"/>
                </a:lnTo>
                <a:lnTo>
                  <a:pt x="0" y="179008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8919351" y="985474"/>
            <a:ext cx="2528359" cy="2095377"/>
          </a:xfrm>
          <a:custGeom>
            <a:avLst/>
            <a:gdLst/>
            <a:ahLst/>
            <a:cxnLst/>
            <a:rect r="r" b="b" t="t" l="l"/>
            <a:pathLst>
              <a:path h="2095377" w="2528359">
                <a:moveTo>
                  <a:pt x="0" y="0"/>
                </a:moveTo>
                <a:lnTo>
                  <a:pt x="2528359" y="0"/>
                </a:lnTo>
                <a:lnTo>
                  <a:pt x="2528359" y="2095378"/>
                </a:lnTo>
                <a:lnTo>
                  <a:pt x="0" y="2095378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8451482" y="5971404"/>
            <a:ext cx="1732048" cy="2039886"/>
          </a:xfrm>
          <a:custGeom>
            <a:avLst/>
            <a:gdLst/>
            <a:ahLst/>
            <a:cxnLst/>
            <a:rect r="r" b="b" t="t" l="l"/>
            <a:pathLst>
              <a:path h="2039886" w="1732048">
                <a:moveTo>
                  <a:pt x="0" y="0"/>
                </a:moveTo>
                <a:lnTo>
                  <a:pt x="1732048" y="0"/>
                </a:lnTo>
                <a:lnTo>
                  <a:pt x="1732048" y="2039886"/>
                </a:lnTo>
                <a:lnTo>
                  <a:pt x="0" y="203988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29848" y="727097"/>
            <a:ext cx="7642248" cy="13060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612"/>
              </a:lnSpc>
            </a:pPr>
            <a:r>
              <a:rPr lang="en-US" sz="7580">
                <a:solidFill>
                  <a:srgbClr val="F2EDEC"/>
                </a:solidFill>
                <a:latin typeface="Gliker"/>
                <a:ea typeface="Gliker"/>
                <a:cs typeface="Gliker"/>
                <a:sym typeface="Gliker"/>
              </a:rPr>
              <a:t>How we Learn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465873" y="8554965"/>
            <a:ext cx="1596117" cy="1596117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8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68763" y="151179"/>
            <a:ext cx="17750473" cy="9984641"/>
          </a:xfrm>
          <a:custGeom>
            <a:avLst/>
            <a:gdLst/>
            <a:ahLst/>
            <a:cxnLst/>
            <a:rect r="r" b="b" t="t" l="l"/>
            <a:pathLst>
              <a:path h="9984641" w="17750473">
                <a:moveTo>
                  <a:pt x="0" y="0"/>
                </a:moveTo>
                <a:lnTo>
                  <a:pt x="17750474" y="0"/>
                </a:lnTo>
                <a:lnTo>
                  <a:pt x="17750474" y="9984642"/>
                </a:lnTo>
                <a:lnTo>
                  <a:pt x="0" y="99846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532520">
            <a:off x="957145" y="700518"/>
            <a:ext cx="2256521" cy="2838391"/>
          </a:xfrm>
          <a:custGeom>
            <a:avLst/>
            <a:gdLst/>
            <a:ahLst/>
            <a:cxnLst/>
            <a:rect r="r" b="b" t="t" l="l"/>
            <a:pathLst>
              <a:path h="2838391" w="2256521">
                <a:moveTo>
                  <a:pt x="0" y="0"/>
                </a:moveTo>
                <a:lnTo>
                  <a:pt x="2256521" y="0"/>
                </a:lnTo>
                <a:lnTo>
                  <a:pt x="2256521" y="2838391"/>
                </a:lnTo>
                <a:lnTo>
                  <a:pt x="0" y="28383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446217">
            <a:off x="15217488" y="750096"/>
            <a:ext cx="2047578" cy="2739234"/>
          </a:xfrm>
          <a:custGeom>
            <a:avLst/>
            <a:gdLst/>
            <a:ahLst/>
            <a:cxnLst/>
            <a:rect r="r" b="b" t="t" l="l"/>
            <a:pathLst>
              <a:path h="2739234" w="2047578">
                <a:moveTo>
                  <a:pt x="0" y="0"/>
                </a:moveTo>
                <a:lnTo>
                  <a:pt x="2047578" y="0"/>
                </a:lnTo>
                <a:lnTo>
                  <a:pt x="2047578" y="2739235"/>
                </a:lnTo>
                <a:lnTo>
                  <a:pt x="0" y="27392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309164">
            <a:off x="15139795" y="7429101"/>
            <a:ext cx="3636790" cy="2618489"/>
          </a:xfrm>
          <a:custGeom>
            <a:avLst/>
            <a:gdLst/>
            <a:ahLst/>
            <a:cxnLst/>
            <a:rect r="r" b="b" t="t" l="l"/>
            <a:pathLst>
              <a:path h="2618489" w="3636790">
                <a:moveTo>
                  <a:pt x="0" y="0"/>
                </a:moveTo>
                <a:lnTo>
                  <a:pt x="3636790" y="0"/>
                </a:lnTo>
                <a:lnTo>
                  <a:pt x="3636790" y="2618489"/>
                </a:lnTo>
                <a:lnTo>
                  <a:pt x="0" y="261848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359247">
            <a:off x="-401854" y="6651266"/>
            <a:ext cx="2599561" cy="3774318"/>
          </a:xfrm>
          <a:custGeom>
            <a:avLst/>
            <a:gdLst/>
            <a:ahLst/>
            <a:cxnLst/>
            <a:rect r="r" b="b" t="t" l="l"/>
            <a:pathLst>
              <a:path h="3774318" w="2599561">
                <a:moveTo>
                  <a:pt x="0" y="0"/>
                </a:moveTo>
                <a:lnTo>
                  <a:pt x="2599561" y="0"/>
                </a:lnTo>
                <a:lnTo>
                  <a:pt x="2599561" y="3774317"/>
                </a:lnTo>
                <a:lnTo>
                  <a:pt x="0" y="377431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5347362" y="5336405"/>
            <a:ext cx="7593275" cy="1995912"/>
            <a:chOff x="0" y="0"/>
            <a:chExt cx="10124367" cy="266121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10124367" cy="2661216"/>
              <a:chOff x="0" y="0"/>
              <a:chExt cx="2898656" cy="76191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2898656" cy="761919"/>
              </a:xfrm>
              <a:custGeom>
                <a:avLst/>
                <a:gdLst/>
                <a:ahLst/>
                <a:cxnLst/>
                <a:rect r="r" b="b" t="t" l="l"/>
                <a:pathLst>
                  <a:path h="761919" w="2898656">
                    <a:moveTo>
                      <a:pt x="7137" y="0"/>
                    </a:moveTo>
                    <a:lnTo>
                      <a:pt x="2891519" y="0"/>
                    </a:lnTo>
                    <a:cubicBezTo>
                      <a:pt x="2895461" y="0"/>
                      <a:pt x="2898656" y="3195"/>
                      <a:pt x="2898656" y="7137"/>
                    </a:cubicBezTo>
                    <a:lnTo>
                      <a:pt x="2898656" y="754782"/>
                    </a:lnTo>
                    <a:cubicBezTo>
                      <a:pt x="2898656" y="756675"/>
                      <a:pt x="2897904" y="758490"/>
                      <a:pt x="2896566" y="759829"/>
                    </a:cubicBezTo>
                    <a:cubicBezTo>
                      <a:pt x="2895227" y="761167"/>
                      <a:pt x="2893412" y="761919"/>
                      <a:pt x="2891519" y="761919"/>
                    </a:cubicBezTo>
                    <a:lnTo>
                      <a:pt x="7137" y="761919"/>
                    </a:lnTo>
                    <a:cubicBezTo>
                      <a:pt x="3195" y="761919"/>
                      <a:pt x="0" y="758724"/>
                      <a:pt x="0" y="754782"/>
                    </a:cubicBezTo>
                    <a:lnTo>
                      <a:pt x="0" y="7137"/>
                    </a:lnTo>
                    <a:cubicBezTo>
                      <a:pt x="0" y="5244"/>
                      <a:pt x="752" y="3429"/>
                      <a:pt x="2090" y="2090"/>
                    </a:cubicBezTo>
                    <a:cubicBezTo>
                      <a:pt x="3429" y="752"/>
                      <a:pt x="5244" y="0"/>
                      <a:pt x="7137" y="0"/>
                    </a:cubicBezTo>
                    <a:close/>
                  </a:path>
                </a:pathLst>
              </a:custGeom>
              <a:solidFill>
                <a:srgbClr val="FFCE2A"/>
              </a:solidFill>
              <a:ln w="4762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47625"/>
                <a:ext cx="2898656" cy="809544"/>
              </a:xfrm>
              <a:prstGeom prst="rect">
                <a:avLst/>
              </a:prstGeom>
            </p:spPr>
            <p:txBody>
              <a:bodyPr anchor="ctr" rtlCol="false" tIns="63025" lIns="63025" bIns="63025" rIns="63025"/>
              <a:lstStyle/>
              <a:p>
                <a:pPr algn="ctr">
                  <a:lnSpc>
                    <a:spcPts val="4073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1072143" y="129400"/>
              <a:ext cx="7980080" cy="22976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000"/>
                </a:lnSpc>
              </a:pPr>
              <a:r>
                <a:rPr lang="en-US" b="true" sz="5000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School Essentials Grant</a:t>
              </a: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-773726">
            <a:off x="1433520" y="3358452"/>
            <a:ext cx="3489715" cy="1056468"/>
          </a:xfrm>
          <a:custGeom>
            <a:avLst/>
            <a:gdLst/>
            <a:ahLst/>
            <a:cxnLst/>
            <a:rect r="r" b="b" t="t" l="l"/>
            <a:pathLst>
              <a:path h="1056468" w="3489715">
                <a:moveTo>
                  <a:pt x="0" y="0"/>
                </a:moveTo>
                <a:lnTo>
                  <a:pt x="3489716" y="0"/>
                </a:lnTo>
                <a:lnTo>
                  <a:pt x="3489716" y="1056468"/>
                </a:lnTo>
                <a:lnTo>
                  <a:pt x="0" y="105646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3029994" y="5435949"/>
            <a:ext cx="1664092" cy="1995912"/>
          </a:xfrm>
          <a:custGeom>
            <a:avLst/>
            <a:gdLst/>
            <a:ahLst/>
            <a:cxnLst/>
            <a:rect r="r" b="b" t="t" l="l"/>
            <a:pathLst>
              <a:path h="1995912" w="1664092">
                <a:moveTo>
                  <a:pt x="0" y="0"/>
                </a:moveTo>
                <a:lnTo>
                  <a:pt x="1664092" y="0"/>
                </a:lnTo>
                <a:lnTo>
                  <a:pt x="1664092" y="1995912"/>
                </a:lnTo>
                <a:lnTo>
                  <a:pt x="0" y="199591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3512572" y="5519530"/>
            <a:ext cx="1679124" cy="1828749"/>
          </a:xfrm>
          <a:custGeom>
            <a:avLst/>
            <a:gdLst/>
            <a:ahLst/>
            <a:cxnLst/>
            <a:rect r="r" b="b" t="t" l="l"/>
            <a:pathLst>
              <a:path h="1828749" w="1679124">
                <a:moveTo>
                  <a:pt x="0" y="0"/>
                </a:moveTo>
                <a:lnTo>
                  <a:pt x="1679125" y="0"/>
                </a:lnTo>
                <a:lnTo>
                  <a:pt x="1679125" y="1828750"/>
                </a:lnTo>
                <a:lnTo>
                  <a:pt x="0" y="182875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4352134" y="-9177"/>
            <a:ext cx="9583731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rgbClr val="F499A3"/>
                </a:solidFill>
                <a:latin typeface="Gliker"/>
                <a:ea typeface="Gliker"/>
                <a:cs typeface="Gliker"/>
                <a:sym typeface="Gliker"/>
              </a:rPr>
              <a:t>School Meals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262157" y="1816100"/>
            <a:ext cx="9763686" cy="332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99"/>
              </a:lnSpc>
            </a:pPr>
            <a:r>
              <a:rPr lang="en-US" sz="3999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All Primary age pupils are entitled to Free School Meals.  These MUST be prebooked using ParentPay.</a:t>
            </a:r>
          </a:p>
          <a:p>
            <a:pPr algn="ctr">
              <a:lnSpc>
                <a:spcPts val="4399"/>
              </a:lnSpc>
            </a:pPr>
          </a:p>
          <a:p>
            <a:pPr algn="ctr">
              <a:lnSpc>
                <a:spcPts val="4399"/>
              </a:lnSpc>
            </a:pPr>
            <a:r>
              <a:rPr lang="en-US" sz="3999" u="none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You will be given a letter to sign up for ParentPay.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3222167" y="7469961"/>
            <a:ext cx="11843666" cy="2774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99"/>
              </a:lnSpc>
            </a:pPr>
            <a:r>
              <a:rPr lang="en-US" sz="3999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If you are on a low income or certain benefits, you can apply for the School Essentials grant - £125 per child.</a:t>
            </a:r>
          </a:p>
          <a:p>
            <a:pPr algn="ctr">
              <a:lnSpc>
                <a:spcPts val="4399"/>
              </a:lnSpc>
            </a:pPr>
            <a:r>
              <a:rPr lang="en-US" sz="3999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School also receives just over £1,000 into our budget as well!  We need it!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15607995" y="4088362"/>
            <a:ext cx="2110277" cy="2110277"/>
            <a:chOff x="0" y="0"/>
            <a:chExt cx="6350000" cy="6350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4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352134" y="79375"/>
            <a:ext cx="9583731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rgbClr val="F499A3"/>
                </a:solidFill>
                <a:latin typeface="Gliker"/>
                <a:ea typeface="Gliker"/>
                <a:cs typeface="Gliker"/>
                <a:sym typeface="Gliker"/>
              </a:rPr>
              <a:t>Food and Drink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-1532520">
            <a:off x="344437" y="232925"/>
            <a:ext cx="2256521" cy="2838391"/>
          </a:xfrm>
          <a:custGeom>
            <a:avLst/>
            <a:gdLst/>
            <a:ahLst/>
            <a:cxnLst/>
            <a:rect r="r" b="b" t="t" l="l"/>
            <a:pathLst>
              <a:path h="2838391" w="2256521">
                <a:moveTo>
                  <a:pt x="0" y="0"/>
                </a:moveTo>
                <a:lnTo>
                  <a:pt x="2256522" y="0"/>
                </a:lnTo>
                <a:lnTo>
                  <a:pt x="2256522" y="2838392"/>
                </a:lnTo>
                <a:lnTo>
                  <a:pt x="0" y="28383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446217">
            <a:off x="16446641" y="327045"/>
            <a:ext cx="1414392" cy="1892163"/>
          </a:xfrm>
          <a:custGeom>
            <a:avLst/>
            <a:gdLst/>
            <a:ahLst/>
            <a:cxnLst/>
            <a:rect r="r" b="b" t="t" l="l"/>
            <a:pathLst>
              <a:path h="1892163" w="1414392">
                <a:moveTo>
                  <a:pt x="0" y="0"/>
                </a:moveTo>
                <a:lnTo>
                  <a:pt x="1414392" y="0"/>
                </a:lnTo>
                <a:lnTo>
                  <a:pt x="1414392" y="1892163"/>
                </a:lnTo>
                <a:lnTo>
                  <a:pt x="0" y="189216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309164">
            <a:off x="14526872" y="7145317"/>
            <a:ext cx="4195016" cy="3020411"/>
          </a:xfrm>
          <a:custGeom>
            <a:avLst/>
            <a:gdLst/>
            <a:ahLst/>
            <a:cxnLst/>
            <a:rect r="r" b="b" t="t" l="l"/>
            <a:pathLst>
              <a:path h="3020411" w="4195016">
                <a:moveTo>
                  <a:pt x="0" y="0"/>
                </a:moveTo>
                <a:lnTo>
                  <a:pt x="4195015" y="0"/>
                </a:lnTo>
                <a:lnTo>
                  <a:pt x="4195015" y="3020411"/>
                </a:lnTo>
                <a:lnTo>
                  <a:pt x="0" y="30204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59247">
            <a:off x="-189134" y="8335288"/>
            <a:ext cx="1555015" cy="2257735"/>
          </a:xfrm>
          <a:custGeom>
            <a:avLst/>
            <a:gdLst/>
            <a:ahLst/>
            <a:cxnLst/>
            <a:rect r="r" b="b" t="t" l="l"/>
            <a:pathLst>
              <a:path h="2257735" w="1555015">
                <a:moveTo>
                  <a:pt x="0" y="0"/>
                </a:moveTo>
                <a:lnTo>
                  <a:pt x="1555016" y="0"/>
                </a:lnTo>
                <a:lnTo>
                  <a:pt x="1555016" y="2257735"/>
                </a:lnTo>
                <a:lnTo>
                  <a:pt x="0" y="225773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929193" y="2011264"/>
            <a:ext cx="5908990" cy="2815658"/>
            <a:chOff x="0" y="0"/>
            <a:chExt cx="7878653" cy="3754211"/>
          </a:xfrm>
        </p:grpSpPr>
        <p:grpSp>
          <p:nvGrpSpPr>
            <p:cNvPr name="Group 8" id="8"/>
            <p:cNvGrpSpPr/>
            <p:nvPr/>
          </p:nvGrpSpPr>
          <p:grpSpPr>
            <a:xfrm rot="0">
              <a:off x="2102555" y="0"/>
              <a:ext cx="3673542" cy="1311211"/>
              <a:chOff x="0" y="0"/>
              <a:chExt cx="637799" cy="227652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637799" cy="227652"/>
              </a:xfrm>
              <a:custGeom>
                <a:avLst/>
                <a:gdLst/>
                <a:ahLst/>
                <a:cxnLst/>
                <a:rect r="r" b="b" t="t" l="l"/>
                <a:pathLst>
                  <a:path h="227652" w="637799">
                    <a:moveTo>
                      <a:pt x="32436" y="0"/>
                    </a:moveTo>
                    <a:lnTo>
                      <a:pt x="605363" y="0"/>
                    </a:lnTo>
                    <a:cubicBezTo>
                      <a:pt x="623277" y="0"/>
                      <a:pt x="637799" y="14522"/>
                      <a:pt x="637799" y="32436"/>
                    </a:cubicBezTo>
                    <a:lnTo>
                      <a:pt x="637799" y="195216"/>
                    </a:lnTo>
                    <a:cubicBezTo>
                      <a:pt x="637799" y="213130"/>
                      <a:pt x="623277" y="227652"/>
                      <a:pt x="605363" y="227652"/>
                    </a:cubicBezTo>
                    <a:lnTo>
                      <a:pt x="32436" y="227652"/>
                    </a:lnTo>
                    <a:cubicBezTo>
                      <a:pt x="14522" y="227652"/>
                      <a:pt x="0" y="213130"/>
                      <a:pt x="0" y="195216"/>
                    </a:cubicBezTo>
                    <a:lnTo>
                      <a:pt x="0" y="32436"/>
                    </a:lnTo>
                    <a:cubicBezTo>
                      <a:pt x="0" y="14522"/>
                      <a:pt x="14522" y="0"/>
                      <a:pt x="32436" y="0"/>
                    </a:cubicBezTo>
                    <a:close/>
                  </a:path>
                </a:pathLst>
              </a:custGeom>
              <a:solidFill>
                <a:srgbClr val="F6854E"/>
              </a:solidFill>
              <a:ln w="4762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47625"/>
                <a:ext cx="637799" cy="275277"/>
              </a:xfrm>
              <a:prstGeom prst="rect">
                <a:avLst/>
              </a:prstGeom>
            </p:spPr>
            <p:txBody>
              <a:bodyPr anchor="ctr" rtlCol="false" tIns="63025" lIns="63025" bIns="63025" rIns="63025"/>
              <a:lstStyle/>
              <a:p>
                <a:pPr algn="ctr">
                  <a:lnSpc>
                    <a:spcPts val="4073"/>
                  </a:lnSpc>
                </a:pPr>
              </a:p>
            </p:txBody>
          </p:sp>
        </p:grpSp>
        <p:sp>
          <p:nvSpPr>
            <p:cNvPr name="TextBox 11" id="11"/>
            <p:cNvSpPr txBox="true"/>
            <p:nvPr/>
          </p:nvSpPr>
          <p:spPr>
            <a:xfrm rot="0">
              <a:off x="2554952" y="131918"/>
              <a:ext cx="2765678" cy="95459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11"/>
                </a:lnSpc>
              </a:pPr>
              <a:r>
                <a:rPr lang="en-US" b="true" sz="4293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Snack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0" y="1330261"/>
              <a:ext cx="7878653" cy="24239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33"/>
                </a:lnSpc>
              </a:pPr>
              <a:r>
                <a:rPr lang="en-US" sz="2576">
                  <a:solidFill>
                    <a:srgbClr val="000000"/>
                  </a:solidFill>
                  <a:latin typeface="DM Sans"/>
                  <a:ea typeface="DM Sans"/>
                  <a:cs typeface="DM Sans"/>
                  <a:sym typeface="DM Sans"/>
                </a:rPr>
                <a:t>Similar to Nursery - rolling snack.</a:t>
              </a:r>
            </a:p>
            <a:p>
              <a:pPr algn="ctr">
                <a:lnSpc>
                  <a:spcPts val="2833"/>
                </a:lnSpc>
              </a:pPr>
              <a:r>
                <a:rPr lang="en-US" sz="2576">
                  <a:solidFill>
                    <a:srgbClr val="000000"/>
                  </a:solidFill>
                  <a:latin typeface="DM Sans"/>
                  <a:ea typeface="DM Sans"/>
                  <a:cs typeface="DM Sans"/>
                  <a:sym typeface="DM Sans"/>
                </a:rPr>
                <a:t>£1 per week, payable to the school office.</a:t>
              </a:r>
            </a:p>
            <a:p>
              <a:pPr algn="ctr">
                <a:lnSpc>
                  <a:spcPts val="2833"/>
                </a:lnSpc>
              </a:pPr>
              <a:r>
                <a:rPr lang="en-US" sz="2576">
                  <a:solidFill>
                    <a:srgbClr val="000000"/>
                  </a:solidFill>
                  <a:latin typeface="DM Sans"/>
                  <a:ea typeface="DM Sans"/>
                  <a:cs typeface="DM Sans"/>
                  <a:sym typeface="DM Sans"/>
                </a:rPr>
                <a:t>Milk also provided - must be drunk unless allergies.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0340760" y="1787525"/>
            <a:ext cx="5010016" cy="3023786"/>
            <a:chOff x="0" y="0"/>
            <a:chExt cx="6680021" cy="4031715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1790903" y="0"/>
              <a:ext cx="3098215" cy="1526173"/>
              <a:chOff x="0" y="0"/>
              <a:chExt cx="1007141" cy="496115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007141" cy="496115"/>
              </a:xfrm>
              <a:custGeom>
                <a:avLst/>
                <a:gdLst/>
                <a:ahLst/>
                <a:cxnLst/>
                <a:rect r="r" b="b" t="t" l="l"/>
                <a:pathLst>
                  <a:path h="496115" w="1007141">
                    <a:moveTo>
                      <a:pt x="20541" y="0"/>
                    </a:moveTo>
                    <a:lnTo>
                      <a:pt x="986600" y="0"/>
                    </a:lnTo>
                    <a:cubicBezTo>
                      <a:pt x="992048" y="0"/>
                      <a:pt x="997273" y="2164"/>
                      <a:pt x="1001125" y="6016"/>
                    </a:cubicBezTo>
                    <a:cubicBezTo>
                      <a:pt x="1004977" y="9869"/>
                      <a:pt x="1007141" y="15093"/>
                      <a:pt x="1007141" y="20541"/>
                    </a:cubicBezTo>
                    <a:lnTo>
                      <a:pt x="1007141" y="475574"/>
                    </a:lnTo>
                    <a:cubicBezTo>
                      <a:pt x="1007141" y="481022"/>
                      <a:pt x="1004977" y="486247"/>
                      <a:pt x="1001125" y="490099"/>
                    </a:cubicBezTo>
                    <a:cubicBezTo>
                      <a:pt x="997273" y="493951"/>
                      <a:pt x="992048" y="496115"/>
                      <a:pt x="986600" y="496115"/>
                    </a:cubicBezTo>
                    <a:lnTo>
                      <a:pt x="20541" y="496115"/>
                    </a:lnTo>
                    <a:cubicBezTo>
                      <a:pt x="15093" y="496115"/>
                      <a:pt x="9869" y="493951"/>
                      <a:pt x="6016" y="490099"/>
                    </a:cubicBezTo>
                    <a:cubicBezTo>
                      <a:pt x="2164" y="486247"/>
                      <a:pt x="0" y="481022"/>
                      <a:pt x="0" y="475574"/>
                    </a:cubicBezTo>
                    <a:lnTo>
                      <a:pt x="0" y="20541"/>
                    </a:lnTo>
                    <a:cubicBezTo>
                      <a:pt x="0" y="15093"/>
                      <a:pt x="2164" y="9869"/>
                      <a:pt x="6016" y="6016"/>
                    </a:cubicBezTo>
                    <a:cubicBezTo>
                      <a:pt x="9869" y="2164"/>
                      <a:pt x="15093" y="0"/>
                      <a:pt x="20541" y="0"/>
                    </a:cubicBezTo>
                    <a:close/>
                  </a:path>
                </a:pathLst>
              </a:custGeom>
              <a:solidFill>
                <a:srgbClr val="F8F6F1"/>
              </a:solidFill>
              <a:ln w="4762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47625"/>
                <a:ext cx="1007141" cy="543740"/>
              </a:xfrm>
              <a:prstGeom prst="rect">
                <a:avLst/>
              </a:prstGeom>
            </p:spPr>
            <p:txBody>
              <a:bodyPr anchor="ctr" rtlCol="false" tIns="63025" lIns="63025" bIns="63025" rIns="63025"/>
              <a:lstStyle/>
              <a:p>
                <a:pPr algn="ctr">
                  <a:lnSpc>
                    <a:spcPts val="4073"/>
                  </a:lnSpc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2219840" y="231807"/>
              <a:ext cx="2240341" cy="97683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5"/>
                </a:lnSpc>
              </a:pPr>
              <a:r>
                <a:rPr lang="en-US" b="true" sz="4403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Water</a:t>
              </a:r>
            </a:p>
          </p:txBody>
        </p:sp>
        <p:sp>
          <p:nvSpPr>
            <p:cNvPr name="TextBox 18" id="18"/>
            <p:cNvSpPr txBox="true"/>
            <p:nvPr/>
          </p:nvSpPr>
          <p:spPr>
            <a:xfrm rot="0">
              <a:off x="0" y="1554748"/>
              <a:ext cx="6680021" cy="247696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906"/>
                </a:lnSpc>
              </a:pPr>
              <a:r>
                <a:rPr lang="en-US" sz="2642">
                  <a:solidFill>
                    <a:srgbClr val="000000"/>
                  </a:solidFill>
                  <a:latin typeface="DM Sans"/>
                  <a:ea typeface="DM Sans"/>
                  <a:cs typeface="DM Sans"/>
                  <a:sym typeface="DM Sans"/>
                </a:rPr>
                <a:t>All children need to bring a reusable water bottle each day.</a:t>
              </a:r>
            </a:p>
            <a:p>
              <a:pPr algn="ctr">
                <a:lnSpc>
                  <a:spcPts val="2906"/>
                </a:lnSpc>
              </a:pPr>
              <a:r>
                <a:rPr lang="en-US" sz="2642">
                  <a:solidFill>
                    <a:srgbClr val="000000"/>
                  </a:solidFill>
                  <a:latin typeface="DM Sans"/>
                  <a:ea typeface="DM Sans"/>
                  <a:cs typeface="DM Sans"/>
                  <a:sym typeface="DM Sans"/>
                </a:rPr>
                <a:t>We have no metal water bottles for safety reasons; also no Stanley cups.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2175946" y="5143500"/>
            <a:ext cx="3191458" cy="1995912"/>
            <a:chOff x="0" y="0"/>
            <a:chExt cx="4255277" cy="2661216"/>
          </a:xfrm>
        </p:grpSpPr>
        <p:grpSp>
          <p:nvGrpSpPr>
            <p:cNvPr name="Group 20" id="20"/>
            <p:cNvGrpSpPr/>
            <p:nvPr/>
          </p:nvGrpSpPr>
          <p:grpSpPr>
            <a:xfrm rot="0">
              <a:off x="0" y="0"/>
              <a:ext cx="4255277" cy="2661216"/>
              <a:chOff x="0" y="0"/>
              <a:chExt cx="1218307" cy="761919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1218307" cy="761919"/>
              </a:xfrm>
              <a:custGeom>
                <a:avLst/>
                <a:gdLst/>
                <a:ahLst/>
                <a:cxnLst/>
                <a:rect r="r" b="b" t="t" l="l"/>
                <a:pathLst>
                  <a:path h="761919" w="1218307">
                    <a:moveTo>
                      <a:pt x="16981" y="0"/>
                    </a:moveTo>
                    <a:lnTo>
                      <a:pt x="1201326" y="0"/>
                    </a:lnTo>
                    <a:cubicBezTo>
                      <a:pt x="1210704" y="0"/>
                      <a:pt x="1218307" y="7603"/>
                      <a:pt x="1218307" y="16981"/>
                    </a:cubicBezTo>
                    <a:lnTo>
                      <a:pt x="1218307" y="744939"/>
                    </a:lnTo>
                    <a:cubicBezTo>
                      <a:pt x="1218307" y="749442"/>
                      <a:pt x="1216518" y="753761"/>
                      <a:pt x="1213333" y="756946"/>
                    </a:cubicBezTo>
                    <a:cubicBezTo>
                      <a:pt x="1210149" y="760130"/>
                      <a:pt x="1205829" y="761919"/>
                      <a:pt x="1201326" y="761919"/>
                    </a:cubicBezTo>
                    <a:lnTo>
                      <a:pt x="16981" y="761919"/>
                    </a:lnTo>
                    <a:cubicBezTo>
                      <a:pt x="12477" y="761919"/>
                      <a:pt x="8158" y="760130"/>
                      <a:pt x="4974" y="756946"/>
                    </a:cubicBezTo>
                    <a:cubicBezTo>
                      <a:pt x="1789" y="753761"/>
                      <a:pt x="0" y="749442"/>
                      <a:pt x="0" y="744939"/>
                    </a:cubicBezTo>
                    <a:lnTo>
                      <a:pt x="0" y="16981"/>
                    </a:lnTo>
                    <a:cubicBezTo>
                      <a:pt x="0" y="12477"/>
                      <a:pt x="1789" y="8158"/>
                      <a:pt x="4974" y="4974"/>
                    </a:cubicBezTo>
                    <a:cubicBezTo>
                      <a:pt x="8158" y="1789"/>
                      <a:pt x="12477" y="0"/>
                      <a:pt x="16981" y="0"/>
                    </a:cubicBezTo>
                    <a:close/>
                  </a:path>
                </a:pathLst>
              </a:custGeom>
              <a:solidFill>
                <a:srgbClr val="FFCE2A"/>
              </a:solidFill>
              <a:ln w="4762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47625"/>
                <a:ext cx="1218307" cy="809544"/>
              </a:xfrm>
              <a:prstGeom prst="rect">
                <a:avLst/>
              </a:prstGeom>
            </p:spPr>
            <p:txBody>
              <a:bodyPr anchor="ctr" rtlCol="false" tIns="63025" lIns="63025" bIns="63025" rIns="63025"/>
              <a:lstStyle/>
              <a:p>
                <a:pPr algn="ctr">
                  <a:lnSpc>
                    <a:spcPts val="4073"/>
                  </a:lnSpc>
                </a:pPr>
              </a:p>
            </p:txBody>
          </p:sp>
        </p:grpSp>
        <p:sp>
          <p:nvSpPr>
            <p:cNvPr name="TextBox 23" id="23"/>
            <p:cNvSpPr txBox="true"/>
            <p:nvPr/>
          </p:nvSpPr>
          <p:spPr>
            <a:xfrm rot="0">
              <a:off x="450622" y="129400"/>
              <a:ext cx="3354032" cy="22976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000"/>
                </a:lnSpc>
              </a:pPr>
              <a:r>
                <a:rPr lang="en-US" b="true" sz="5000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School Dinners</a:t>
              </a:r>
            </a:p>
          </p:txBody>
        </p:sp>
      </p:grpSp>
      <p:sp>
        <p:nvSpPr>
          <p:cNvPr name="TextBox 24" id="24"/>
          <p:cNvSpPr txBox="true"/>
          <p:nvPr/>
        </p:nvSpPr>
        <p:spPr>
          <a:xfrm rot="0">
            <a:off x="5475404" y="5259051"/>
            <a:ext cx="9428412" cy="1695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Children eat their school dinners in the hall with other Foundation Phase classes.  It is helpful if you teach your child to use a knife and fork.</a:t>
            </a:r>
          </a:p>
          <a:p>
            <a:pPr algn="ctr">
              <a:lnSpc>
                <a:spcPts val="3300"/>
              </a:lnSpc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All meat served is Halal. </a:t>
            </a:r>
          </a:p>
        </p:txBody>
      </p:sp>
      <p:grpSp>
        <p:nvGrpSpPr>
          <p:cNvPr name="Group 25" id="25"/>
          <p:cNvGrpSpPr/>
          <p:nvPr/>
        </p:nvGrpSpPr>
        <p:grpSpPr>
          <a:xfrm rot="0">
            <a:off x="15569241" y="3986974"/>
            <a:ext cx="2110277" cy="2110277"/>
            <a:chOff x="0" y="0"/>
            <a:chExt cx="6350000" cy="6350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0"/>
              <a:stretch>
                <a:fillRect l="-2148" t="0" r="-6941" b="0"/>
              </a:stretch>
            </a:blip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1800230" y="7468243"/>
            <a:ext cx="3788041" cy="1995912"/>
            <a:chOff x="0" y="0"/>
            <a:chExt cx="5050721" cy="2661216"/>
          </a:xfrm>
        </p:grpSpPr>
        <p:grpSp>
          <p:nvGrpSpPr>
            <p:cNvPr name="Group 28" id="28"/>
            <p:cNvGrpSpPr/>
            <p:nvPr/>
          </p:nvGrpSpPr>
          <p:grpSpPr>
            <a:xfrm rot="0">
              <a:off x="0" y="0"/>
              <a:ext cx="5050721" cy="2661216"/>
              <a:chOff x="0" y="0"/>
              <a:chExt cx="1446046" cy="761919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1446046" cy="761919"/>
              </a:xfrm>
              <a:custGeom>
                <a:avLst/>
                <a:gdLst/>
                <a:ahLst/>
                <a:cxnLst/>
                <a:rect r="r" b="b" t="t" l="l"/>
                <a:pathLst>
                  <a:path h="761919" w="1446046">
                    <a:moveTo>
                      <a:pt x="14306" y="0"/>
                    </a:moveTo>
                    <a:lnTo>
                      <a:pt x="1431740" y="0"/>
                    </a:lnTo>
                    <a:cubicBezTo>
                      <a:pt x="1435534" y="0"/>
                      <a:pt x="1439173" y="1507"/>
                      <a:pt x="1441856" y="4190"/>
                    </a:cubicBezTo>
                    <a:cubicBezTo>
                      <a:pt x="1444539" y="6873"/>
                      <a:pt x="1446046" y="10512"/>
                      <a:pt x="1446046" y="14306"/>
                    </a:cubicBezTo>
                    <a:lnTo>
                      <a:pt x="1446046" y="747613"/>
                    </a:lnTo>
                    <a:cubicBezTo>
                      <a:pt x="1446046" y="755514"/>
                      <a:pt x="1439641" y="761919"/>
                      <a:pt x="1431740" y="761919"/>
                    </a:cubicBezTo>
                    <a:lnTo>
                      <a:pt x="14306" y="761919"/>
                    </a:lnTo>
                    <a:cubicBezTo>
                      <a:pt x="6405" y="761919"/>
                      <a:pt x="0" y="755514"/>
                      <a:pt x="0" y="747613"/>
                    </a:cubicBezTo>
                    <a:lnTo>
                      <a:pt x="0" y="14306"/>
                    </a:lnTo>
                    <a:cubicBezTo>
                      <a:pt x="0" y="6405"/>
                      <a:pt x="6405" y="0"/>
                      <a:pt x="14306" y="0"/>
                    </a:cubicBezTo>
                    <a:close/>
                  </a:path>
                </a:pathLst>
              </a:custGeom>
              <a:solidFill>
                <a:srgbClr val="FFCE2A"/>
              </a:solidFill>
              <a:ln w="4762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1446046" cy="809544"/>
              </a:xfrm>
              <a:prstGeom prst="rect">
                <a:avLst/>
              </a:prstGeom>
            </p:spPr>
            <p:txBody>
              <a:bodyPr anchor="ctr" rtlCol="false" tIns="63025" lIns="63025" bIns="63025" rIns="63025"/>
              <a:lstStyle/>
              <a:p>
                <a:pPr algn="ctr">
                  <a:lnSpc>
                    <a:spcPts val="4073"/>
                  </a:lnSpc>
                </a:pPr>
              </a:p>
            </p:txBody>
          </p:sp>
        </p:grpSp>
        <p:sp>
          <p:nvSpPr>
            <p:cNvPr name="TextBox 31" id="31"/>
            <p:cNvSpPr txBox="true"/>
            <p:nvPr/>
          </p:nvSpPr>
          <p:spPr>
            <a:xfrm rot="0">
              <a:off x="534858" y="129400"/>
              <a:ext cx="3981006" cy="22976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000"/>
                </a:lnSpc>
              </a:pPr>
              <a:r>
                <a:rPr lang="en-US" b="true" sz="5000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Packed Lunches</a:t>
              </a:r>
            </a:p>
          </p:txBody>
        </p:sp>
      </p:grpSp>
      <p:sp>
        <p:nvSpPr>
          <p:cNvPr name="TextBox 32" id="32"/>
          <p:cNvSpPr txBox="true"/>
          <p:nvPr/>
        </p:nvSpPr>
        <p:spPr>
          <a:xfrm rot="0">
            <a:off x="5605432" y="8236423"/>
            <a:ext cx="8493228" cy="1276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Packed lunches must be healthy.</a:t>
            </a:r>
          </a:p>
          <a:p>
            <a:pPr algn="ctr">
              <a:lnSpc>
                <a:spcPts val="3300"/>
              </a:lnSpc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No fizzy drinks or cold takeaways.  </a:t>
            </a:r>
          </a:p>
          <a:p>
            <a:pPr algn="ctr">
              <a:lnSpc>
                <a:spcPts val="3300"/>
              </a:lnSpc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No nuts (including Nutella).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532520">
            <a:off x="46498" y="85259"/>
            <a:ext cx="1570506" cy="1975479"/>
          </a:xfrm>
          <a:custGeom>
            <a:avLst/>
            <a:gdLst/>
            <a:ahLst/>
            <a:cxnLst/>
            <a:rect r="r" b="b" t="t" l="l"/>
            <a:pathLst>
              <a:path h="1975479" w="1570506">
                <a:moveTo>
                  <a:pt x="0" y="0"/>
                </a:moveTo>
                <a:lnTo>
                  <a:pt x="1570506" y="0"/>
                </a:lnTo>
                <a:lnTo>
                  <a:pt x="1570506" y="1975480"/>
                </a:lnTo>
                <a:lnTo>
                  <a:pt x="0" y="19754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446217">
            <a:off x="16446641" y="143409"/>
            <a:ext cx="1414392" cy="1892163"/>
          </a:xfrm>
          <a:custGeom>
            <a:avLst/>
            <a:gdLst/>
            <a:ahLst/>
            <a:cxnLst/>
            <a:rect r="r" b="b" t="t" l="l"/>
            <a:pathLst>
              <a:path h="1892163" w="1414392">
                <a:moveTo>
                  <a:pt x="0" y="0"/>
                </a:moveTo>
                <a:lnTo>
                  <a:pt x="1414392" y="0"/>
                </a:lnTo>
                <a:lnTo>
                  <a:pt x="1414392" y="1892163"/>
                </a:lnTo>
                <a:lnTo>
                  <a:pt x="0" y="189216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309164">
            <a:off x="15892836" y="8472990"/>
            <a:ext cx="2181417" cy="1570620"/>
          </a:xfrm>
          <a:custGeom>
            <a:avLst/>
            <a:gdLst/>
            <a:ahLst/>
            <a:cxnLst/>
            <a:rect r="r" b="b" t="t" l="l"/>
            <a:pathLst>
              <a:path h="1570620" w="2181417">
                <a:moveTo>
                  <a:pt x="0" y="0"/>
                </a:moveTo>
                <a:lnTo>
                  <a:pt x="2181416" y="0"/>
                </a:lnTo>
                <a:lnTo>
                  <a:pt x="2181416" y="1570620"/>
                </a:lnTo>
                <a:lnTo>
                  <a:pt x="0" y="15706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359247">
            <a:off x="-189134" y="8335288"/>
            <a:ext cx="1555015" cy="2257735"/>
          </a:xfrm>
          <a:custGeom>
            <a:avLst/>
            <a:gdLst/>
            <a:ahLst/>
            <a:cxnLst/>
            <a:rect r="r" b="b" t="t" l="l"/>
            <a:pathLst>
              <a:path h="2257735" w="1555015">
                <a:moveTo>
                  <a:pt x="0" y="0"/>
                </a:moveTo>
                <a:lnTo>
                  <a:pt x="1555016" y="0"/>
                </a:lnTo>
                <a:lnTo>
                  <a:pt x="1555016" y="2257735"/>
                </a:lnTo>
                <a:lnTo>
                  <a:pt x="0" y="225773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849752" y="1787525"/>
            <a:ext cx="3191458" cy="1995912"/>
            <a:chOff x="0" y="0"/>
            <a:chExt cx="4255277" cy="266121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4255277" cy="2661216"/>
              <a:chOff x="0" y="0"/>
              <a:chExt cx="1218307" cy="761919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218307" cy="761919"/>
              </a:xfrm>
              <a:custGeom>
                <a:avLst/>
                <a:gdLst/>
                <a:ahLst/>
                <a:cxnLst/>
                <a:rect r="r" b="b" t="t" l="l"/>
                <a:pathLst>
                  <a:path h="761919" w="1218307">
                    <a:moveTo>
                      <a:pt x="16981" y="0"/>
                    </a:moveTo>
                    <a:lnTo>
                      <a:pt x="1201326" y="0"/>
                    </a:lnTo>
                    <a:cubicBezTo>
                      <a:pt x="1210704" y="0"/>
                      <a:pt x="1218307" y="7603"/>
                      <a:pt x="1218307" y="16981"/>
                    </a:cubicBezTo>
                    <a:lnTo>
                      <a:pt x="1218307" y="744939"/>
                    </a:lnTo>
                    <a:cubicBezTo>
                      <a:pt x="1218307" y="749442"/>
                      <a:pt x="1216518" y="753761"/>
                      <a:pt x="1213333" y="756946"/>
                    </a:cubicBezTo>
                    <a:cubicBezTo>
                      <a:pt x="1210149" y="760130"/>
                      <a:pt x="1205829" y="761919"/>
                      <a:pt x="1201326" y="761919"/>
                    </a:cubicBezTo>
                    <a:lnTo>
                      <a:pt x="16981" y="761919"/>
                    </a:lnTo>
                    <a:cubicBezTo>
                      <a:pt x="12477" y="761919"/>
                      <a:pt x="8158" y="760130"/>
                      <a:pt x="4974" y="756946"/>
                    </a:cubicBezTo>
                    <a:cubicBezTo>
                      <a:pt x="1789" y="753761"/>
                      <a:pt x="0" y="749442"/>
                      <a:pt x="0" y="744939"/>
                    </a:cubicBezTo>
                    <a:lnTo>
                      <a:pt x="0" y="16981"/>
                    </a:lnTo>
                    <a:cubicBezTo>
                      <a:pt x="0" y="12477"/>
                      <a:pt x="1789" y="8158"/>
                      <a:pt x="4974" y="4974"/>
                    </a:cubicBezTo>
                    <a:cubicBezTo>
                      <a:pt x="8158" y="1789"/>
                      <a:pt x="12477" y="0"/>
                      <a:pt x="16981" y="0"/>
                    </a:cubicBezTo>
                    <a:close/>
                  </a:path>
                </a:pathLst>
              </a:custGeom>
              <a:solidFill>
                <a:srgbClr val="FFCE2A"/>
              </a:solidFill>
              <a:ln w="4762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47625"/>
                <a:ext cx="1218307" cy="809544"/>
              </a:xfrm>
              <a:prstGeom prst="rect">
                <a:avLst/>
              </a:prstGeom>
            </p:spPr>
            <p:txBody>
              <a:bodyPr anchor="ctr" rtlCol="false" tIns="63025" lIns="63025" bIns="63025" rIns="63025"/>
              <a:lstStyle/>
              <a:p>
                <a:pPr algn="ctr">
                  <a:lnSpc>
                    <a:spcPts val="4073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450622" y="129400"/>
              <a:ext cx="3354032" cy="22976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000"/>
                </a:lnSpc>
              </a:pPr>
              <a:r>
                <a:rPr lang="en-US" b="true" sz="5000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School Dinners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4702583" y="243637"/>
            <a:ext cx="1570127" cy="1570127"/>
            <a:chOff x="0" y="0"/>
            <a:chExt cx="6350000" cy="6350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0"/>
              <a:stretch>
                <a:fillRect l="-2148" t="0" r="-6941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7519540" y="1873170"/>
            <a:ext cx="3788041" cy="1995912"/>
            <a:chOff x="0" y="0"/>
            <a:chExt cx="5050721" cy="2661216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5050721" cy="2661216"/>
              <a:chOff x="0" y="0"/>
              <a:chExt cx="1446046" cy="761919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446046" cy="761919"/>
              </a:xfrm>
              <a:custGeom>
                <a:avLst/>
                <a:gdLst/>
                <a:ahLst/>
                <a:cxnLst/>
                <a:rect r="r" b="b" t="t" l="l"/>
                <a:pathLst>
                  <a:path h="761919" w="1446046">
                    <a:moveTo>
                      <a:pt x="14306" y="0"/>
                    </a:moveTo>
                    <a:lnTo>
                      <a:pt x="1431740" y="0"/>
                    </a:lnTo>
                    <a:cubicBezTo>
                      <a:pt x="1435534" y="0"/>
                      <a:pt x="1439173" y="1507"/>
                      <a:pt x="1441856" y="4190"/>
                    </a:cubicBezTo>
                    <a:cubicBezTo>
                      <a:pt x="1444539" y="6873"/>
                      <a:pt x="1446046" y="10512"/>
                      <a:pt x="1446046" y="14306"/>
                    </a:cubicBezTo>
                    <a:lnTo>
                      <a:pt x="1446046" y="747613"/>
                    </a:lnTo>
                    <a:cubicBezTo>
                      <a:pt x="1446046" y="755514"/>
                      <a:pt x="1439641" y="761919"/>
                      <a:pt x="1431740" y="761919"/>
                    </a:cubicBezTo>
                    <a:lnTo>
                      <a:pt x="14306" y="761919"/>
                    </a:lnTo>
                    <a:cubicBezTo>
                      <a:pt x="6405" y="761919"/>
                      <a:pt x="0" y="755514"/>
                      <a:pt x="0" y="747613"/>
                    </a:cubicBezTo>
                    <a:lnTo>
                      <a:pt x="0" y="14306"/>
                    </a:lnTo>
                    <a:cubicBezTo>
                      <a:pt x="0" y="6405"/>
                      <a:pt x="6405" y="0"/>
                      <a:pt x="14306" y="0"/>
                    </a:cubicBezTo>
                    <a:close/>
                  </a:path>
                </a:pathLst>
              </a:custGeom>
              <a:solidFill>
                <a:srgbClr val="FFCE2A"/>
              </a:solidFill>
              <a:ln w="47625" cap="sq">
                <a:solidFill>
                  <a:srgbClr val="000000"/>
                </a:solidFill>
                <a:prstDash val="solid"/>
                <a:miter/>
              </a:ln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47625"/>
                <a:ext cx="1446046" cy="809544"/>
              </a:xfrm>
              <a:prstGeom prst="rect">
                <a:avLst/>
              </a:prstGeom>
            </p:spPr>
            <p:txBody>
              <a:bodyPr anchor="ctr" rtlCol="false" tIns="63025" lIns="63025" bIns="63025" rIns="63025"/>
              <a:lstStyle/>
              <a:p>
                <a:pPr algn="ctr">
                  <a:lnSpc>
                    <a:spcPts val="4073"/>
                  </a:lnSpc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534858" y="129400"/>
              <a:ext cx="3981006" cy="22976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000"/>
                </a:lnSpc>
              </a:pPr>
              <a:r>
                <a:rPr lang="en-US" b="true" sz="5000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Packed Lunches</a:t>
              </a: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12949805" y="2132268"/>
            <a:ext cx="4430727" cy="6204749"/>
          </a:xfrm>
          <a:custGeom>
            <a:avLst/>
            <a:gdLst/>
            <a:ahLst/>
            <a:cxnLst/>
            <a:rect r="r" b="b" t="t" l="l"/>
            <a:pathLst>
              <a:path h="6204749" w="4430727">
                <a:moveTo>
                  <a:pt x="0" y="0"/>
                </a:moveTo>
                <a:lnTo>
                  <a:pt x="4430727" y="0"/>
                </a:lnTo>
                <a:lnTo>
                  <a:pt x="4430727" y="6204750"/>
                </a:lnTo>
                <a:lnTo>
                  <a:pt x="0" y="620475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2179662" y="8260344"/>
            <a:ext cx="2531638" cy="1727843"/>
          </a:xfrm>
          <a:custGeom>
            <a:avLst/>
            <a:gdLst/>
            <a:ahLst/>
            <a:cxnLst/>
            <a:rect r="r" b="b" t="t" l="l"/>
            <a:pathLst>
              <a:path h="1727843" w="2531638">
                <a:moveTo>
                  <a:pt x="0" y="0"/>
                </a:moveTo>
                <a:lnTo>
                  <a:pt x="2531638" y="0"/>
                </a:lnTo>
                <a:lnTo>
                  <a:pt x="2531638" y="1727843"/>
                </a:lnTo>
                <a:lnTo>
                  <a:pt x="0" y="172784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2629276" y="8655523"/>
            <a:ext cx="1486545" cy="1408501"/>
          </a:xfrm>
          <a:custGeom>
            <a:avLst/>
            <a:gdLst/>
            <a:ahLst/>
            <a:cxnLst/>
            <a:rect r="r" b="b" t="t" l="l"/>
            <a:pathLst>
              <a:path h="1408501" w="1486545">
                <a:moveTo>
                  <a:pt x="0" y="0"/>
                </a:moveTo>
                <a:lnTo>
                  <a:pt x="1486544" y="0"/>
                </a:lnTo>
                <a:lnTo>
                  <a:pt x="1486544" y="1408501"/>
                </a:lnTo>
                <a:lnTo>
                  <a:pt x="0" y="140850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4352134" y="79375"/>
            <a:ext cx="9583731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rgbClr val="F499A3"/>
                </a:solidFill>
                <a:latin typeface="Gliker"/>
                <a:ea typeface="Gliker"/>
                <a:cs typeface="Gliker"/>
                <a:sym typeface="Gliker"/>
              </a:rPr>
              <a:t>Food and Drink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281701" y="3802488"/>
            <a:ext cx="4327561" cy="4210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Children eat their school dinners in the hall with other Foundation Phase classes.  </a:t>
            </a:r>
          </a:p>
          <a:p>
            <a:pPr algn="ctr">
              <a:lnSpc>
                <a:spcPts val="3300"/>
              </a:lnSpc>
            </a:pPr>
          </a:p>
          <a:p>
            <a:pPr algn="ctr">
              <a:lnSpc>
                <a:spcPts val="3300"/>
              </a:lnSpc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It is helpful if you teach your child to use a knife and fork.</a:t>
            </a:r>
          </a:p>
          <a:p>
            <a:pPr algn="ctr">
              <a:lnSpc>
                <a:spcPts val="3300"/>
              </a:lnSpc>
            </a:pPr>
          </a:p>
          <a:p>
            <a:pPr algn="ctr">
              <a:lnSpc>
                <a:spcPts val="3300"/>
              </a:lnSpc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All meat served is Halal. 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5981202" y="3973777"/>
            <a:ext cx="6864716" cy="5467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You may wish to send your child with a packed lunch.</a:t>
            </a:r>
          </a:p>
          <a:p>
            <a:pPr algn="ctr">
              <a:lnSpc>
                <a:spcPts val="3300"/>
              </a:lnSpc>
            </a:pPr>
          </a:p>
          <a:p>
            <a:pPr algn="ctr">
              <a:lnSpc>
                <a:spcPts val="3300"/>
              </a:lnSpc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Please make sure:</a:t>
            </a:r>
          </a:p>
          <a:p>
            <a:pPr algn="l" marL="647700" indent="-323850" lvl="1">
              <a:lnSpc>
                <a:spcPts val="33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the</a:t>
            </a: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lunch box/bag is a suitable size (not too big!)</a:t>
            </a:r>
          </a:p>
          <a:p>
            <a:pPr algn="l" marL="647700" indent="-323850" lvl="1">
              <a:lnSpc>
                <a:spcPts val="33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The food is healthy - not a cold takeaway.  Also, no sweets!</a:t>
            </a:r>
          </a:p>
          <a:p>
            <a:pPr algn="l" marL="647700" indent="-323850" lvl="1">
              <a:lnSpc>
                <a:spcPts val="33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There are no nuts - we are a nut free school</a:t>
            </a:r>
          </a:p>
          <a:p>
            <a:pPr algn="l" marL="647700" indent="-323850" lvl="1">
              <a:lnSpc>
                <a:spcPts val="33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The drink is either water or squash - no fizzy drinks or cans of drinks</a:t>
            </a:r>
          </a:p>
          <a:p>
            <a:pPr algn="l">
              <a:lnSpc>
                <a:spcPts val="3300"/>
              </a:lnSpc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859063" y="-387579"/>
            <a:ext cx="22704840" cy="3526246"/>
            <a:chOff x="0" y="0"/>
            <a:chExt cx="7087847" cy="1100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087846" cy="1100800"/>
            </a:xfrm>
            <a:custGeom>
              <a:avLst/>
              <a:gdLst/>
              <a:ahLst/>
              <a:cxnLst/>
              <a:rect r="r" b="b" t="t" l="l"/>
              <a:pathLst>
                <a:path h="1100800" w="7087846">
                  <a:moveTo>
                    <a:pt x="34098" y="0"/>
                  </a:moveTo>
                  <a:lnTo>
                    <a:pt x="7053749" y="0"/>
                  </a:lnTo>
                  <a:cubicBezTo>
                    <a:pt x="7072580" y="0"/>
                    <a:pt x="7087846" y="15266"/>
                    <a:pt x="7087846" y="34098"/>
                  </a:cubicBezTo>
                  <a:lnTo>
                    <a:pt x="7087846" y="1066702"/>
                  </a:lnTo>
                  <a:cubicBezTo>
                    <a:pt x="7087846" y="1075745"/>
                    <a:pt x="7084254" y="1084418"/>
                    <a:pt x="7077859" y="1090813"/>
                  </a:cubicBezTo>
                  <a:cubicBezTo>
                    <a:pt x="7071464" y="1097208"/>
                    <a:pt x="7062791" y="1100800"/>
                    <a:pt x="7053749" y="1100800"/>
                  </a:cubicBezTo>
                  <a:lnTo>
                    <a:pt x="34098" y="1100800"/>
                  </a:lnTo>
                  <a:cubicBezTo>
                    <a:pt x="15266" y="1100800"/>
                    <a:pt x="0" y="1085534"/>
                    <a:pt x="0" y="1066702"/>
                  </a:cubicBezTo>
                  <a:lnTo>
                    <a:pt x="0" y="34098"/>
                  </a:lnTo>
                  <a:cubicBezTo>
                    <a:pt x="0" y="15266"/>
                    <a:pt x="15266" y="0"/>
                    <a:pt x="34098" y="0"/>
                  </a:cubicBezTo>
                  <a:close/>
                </a:path>
              </a:pathLst>
            </a:custGeom>
            <a:solidFill>
              <a:srgbClr val="89D2C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7087847" cy="1138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2250365" y="3637322"/>
            <a:ext cx="1368404" cy="1368404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7ADB1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8459798" y="3637322"/>
            <a:ext cx="1368404" cy="1368404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96C07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4566485" y="3637322"/>
            <a:ext cx="1368404" cy="1368404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F425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2252296" y="6545193"/>
            <a:ext cx="1368404" cy="1368404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C6959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8461729" y="6545193"/>
            <a:ext cx="1368404" cy="1368404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BD01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0">
            <a:off x="14192584" y="746408"/>
            <a:ext cx="6133431" cy="3028382"/>
          </a:xfrm>
          <a:custGeom>
            <a:avLst/>
            <a:gdLst/>
            <a:ahLst/>
            <a:cxnLst/>
            <a:rect r="r" b="b" t="t" l="l"/>
            <a:pathLst>
              <a:path h="3028382" w="6133431">
                <a:moveTo>
                  <a:pt x="0" y="0"/>
                </a:moveTo>
                <a:lnTo>
                  <a:pt x="6133432" y="0"/>
                </a:lnTo>
                <a:lnTo>
                  <a:pt x="6133432" y="3028381"/>
                </a:lnTo>
                <a:lnTo>
                  <a:pt x="0" y="30283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028700" y="317759"/>
            <a:ext cx="1964875" cy="2515040"/>
          </a:xfrm>
          <a:custGeom>
            <a:avLst/>
            <a:gdLst/>
            <a:ahLst/>
            <a:cxnLst/>
            <a:rect r="r" b="b" t="t" l="l"/>
            <a:pathLst>
              <a:path h="2515040" w="1964875">
                <a:moveTo>
                  <a:pt x="0" y="0"/>
                </a:moveTo>
                <a:lnTo>
                  <a:pt x="1964875" y="0"/>
                </a:lnTo>
                <a:lnTo>
                  <a:pt x="1964875" y="2515040"/>
                </a:lnTo>
                <a:lnTo>
                  <a:pt x="0" y="25150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 descr="Seesaw's logo"/>
          <p:cNvSpPr/>
          <p:nvPr/>
        </p:nvSpPr>
        <p:spPr>
          <a:xfrm flipH="false" flipV="false" rot="0">
            <a:off x="6553003" y="4534977"/>
            <a:ext cx="1882999" cy="470750"/>
          </a:xfrm>
          <a:custGeom>
            <a:avLst/>
            <a:gdLst/>
            <a:ahLst/>
            <a:cxnLst/>
            <a:rect r="r" b="b" t="t" l="l"/>
            <a:pathLst>
              <a:path h="470750" w="1882999">
                <a:moveTo>
                  <a:pt x="0" y="0"/>
                </a:moveTo>
                <a:lnTo>
                  <a:pt x="1882999" y="0"/>
                </a:lnTo>
                <a:lnTo>
                  <a:pt x="1882999" y="470749"/>
                </a:lnTo>
                <a:lnTo>
                  <a:pt x="0" y="4707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538682" y="4321524"/>
            <a:ext cx="1668903" cy="765732"/>
          </a:xfrm>
          <a:custGeom>
            <a:avLst/>
            <a:gdLst/>
            <a:ahLst/>
            <a:cxnLst/>
            <a:rect r="r" b="b" t="t" l="l"/>
            <a:pathLst>
              <a:path h="765732" w="1668903">
                <a:moveTo>
                  <a:pt x="0" y="0"/>
                </a:moveTo>
                <a:lnTo>
                  <a:pt x="1668903" y="0"/>
                </a:lnTo>
                <a:lnTo>
                  <a:pt x="1668903" y="765732"/>
                </a:lnTo>
                <a:lnTo>
                  <a:pt x="0" y="76573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3050961" y="4466934"/>
            <a:ext cx="1502998" cy="606836"/>
          </a:xfrm>
          <a:custGeom>
            <a:avLst/>
            <a:gdLst/>
            <a:ahLst/>
            <a:cxnLst/>
            <a:rect r="r" b="b" t="t" l="l"/>
            <a:pathLst>
              <a:path h="606836" w="1502998">
                <a:moveTo>
                  <a:pt x="0" y="0"/>
                </a:moveTo>
                <a:lnTo>
                  <a:pt x="1502999" y="0"/>
                </a:lnTo>
                <a:lnTo>
                  <a:pt x="1502999" y="606835"/>
                </a:lnTo>
                <a:lnTo>
                  <a:pt x="0" y="60683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228806" y="7229395"/>
            <a:ext cx="978779" cy="960427"/>
          </a:xfrm>
          <a:custGeom>
            <a:avLst/>
            <a:gdLst/>
            <a:ahLst/>
            <a:cxnLst/>
            <a:rect r="r" b="b" t="t" l="l"/>
            <a:pathLst>
              <a:path h="960427" w="978779">
                <a:moveTo>
                  <a:pt x="0" y="0"/>
                </a:moveTo>
                <a:lnTo>
                  <a:pt x="978779" y="0"/>
                </a:lnTo>
                <a:lnTo>
                  <a:pt x="978779" y="960427"/>
                </a:lnTo>
                <a:lnTo>
                  <a:pt x="0" y="96042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7725241" y="7229395"/>
            <a:ext cx="710761" cy="1169977"/>
          </a:xfrm>
          <a:custGeom>
            <a:avLst/>
            <a:gdLst/>
            <a:ahLst/>
            <a:cxnLst/>
            <a:rect r="r" b="b" t="t" l="l"/>
            <a:pathLst>
              <a:path h="1169977" w="710761">
                <a:moveTo>
                  <a:pt x="0" y="0"/>
                </a:moveTo>
                <a:lnTo>
                  <a:pt x="710761" y="0"/>
                </a:lnTo>
                <a:lnTo>
                  <a:pt x="710761" y="1169977"/>
                </a:lnTo>
                <a:lnTo>
                  <a:pt x="0" y="116997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12403248" y="6572250"/>
            <a:ext cx="5884752" cy="3714750"/>
          </a:xfrm>
          <a:custGeom>
            <a:avLst/>
            <a:gdLst/>
            <a:ahLst/>
            <a:cxnLst/>
            <a:rect r="r" b="b" t="t" l="l"/>
            <a:pathLst>
              <a:path h="3714750" w="5884752">
                <a:moveTo>
                  <a:pt x="0" y="0"/>
                </a:moveTo>
                <a:lnTo>
                  <a:pt x="5884752" y="0"/>
                </a:lnTo>
                <a:lnTo>
                  <a:pt x="5884752" y="3714750"/>
                </a:lnTo>
                <a:lnTo>
                  <a:pt x="0" y="371475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8" id="28"/>
          <p:cNvSpPr txBox="true"/>
          <p:nvPr/>
        </p:nvSpPr>
        <p:spPr>
          <a:xfrm rot="0">
            <a:off x="3274335" y="1438275"/>
            <a:ext cx="11524670" cy="11080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99"/>
              </a:lnSpc>
            </a:pPr>
            <a:r>
              <a:rPr lang="en-US" sz="9999">
                <a:solidFill>
                  <a:srgbClr val="FFFFFF"/>
                </a:solidFill>
                <a:latin typeface="Gliker"/>
                <a:ea typeface="Gliker"/>
                <a:cs typeface="Gliker"/>
                <a:sym typeface="Gliker"/>
              </a:rPr>
              <a:t>COMMUNICATION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2237840" y="3641439"/>
            <a:ext cx="1380929" cy="1226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b="true" sz="7200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1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8447273" y="3641439"/>
            <a:ext cx="1380929" cy="1226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b="true" sz="7200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2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4553960" y="3641439"/>
            <a:ext cx="1380929" cy="1226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b="true" sz="7200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3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2237840" y="6549310"/>
            <a:ext cx="1380929" cy="1226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b="true" sz="7200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4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8461729" y="6549310"/>
            <a:ext cx="1380929" cy="1226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b="true" sz="7200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5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758208" y="5162550"/>
            <a:ext cx="4340194" cy="1276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b="true" sz="3000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Schoop - have you signed up? And linked to your child’s class?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7494502" y="5162550"/>
            <a:ext cx="3315383" cy="1276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b="true" sz="3000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Seesaw - parent and children’s accounts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2592353" y="5162550"/>
            <a:ext cx="5320530" cy="1276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sz="30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Telephone</a:t>
            </a:r>
          </a:p>
          <a:p>
            <a:pPr algn="ctr">
              <a:lnSpc>
                <a:spcPts val="3300"/>
              </a:lnSpc>
            </a:pPr>
            <a:r>
              <a:rPr lang="en-US" b="true" sz="3000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Do we have your correct telephone number?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243334" y="8208872"/>
            <a:ext cx="3543626" cy="1695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sz="30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Email</a:t>
            </a:r>
          </a:p>
          <a:p>
            <a:pPr algn="ctr">
              <a:lnSpc>
                <a:spcPts val="3300"/>
              </a:lnSpc>
            </a:pPr>
            <a:r>
              <a:rPr lang="en-US" b="true" sz="3000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Do we have your correct email address?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6954495" y="8418422"/>
            <a:ext cx="4379010" cy="1276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sz="3000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Home address</a:t>
            </a:r>
          </a:p>
          <a:p>
            <a:pPr algn="ctr">
              <a:lnSpc>
                <a:spcPts val="3300"/>
              </a:lnSpc>
            </a:pPr>
            <a:r>
              <a:rPr lang="en-US" b="true" sz="3000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Do we have your correct home address?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12615695" y="7443505"/>
            <a:ext cx="5459858" cy="1276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b="true" sz="3000">
                <a:solidFill>
                  <a:srgbClr val="F8F6F1"/>
                </a:solidFill>
                <a:latin typeface="DM Sans Bold"/>
                <a:ea typeface="DM Sans Bold"/>
                <a:cs typeface="DM Sans Bold"/>
                <a:sym typeface="DM Sans Bold"/>
              </a:rPr>
              <a:t>Please keep school up to date with all of your current contact details. Thank you!</a:t>
            </a:r>
          </a:p>
        </p:txBody>
      </p:sp>
      <p:grpSp>
        <p:nvGrpSpPr>
          <p:cNvPr name="Group 40" id="40"/>
          <p:cNvGrpSpPr/>
          <p:nvPr/>
        </p:nvGrpSpPr>
        <p:grpSpPr>
          <a:xfrm rot="0">
            <a:off x="16333569" y="2211248"/>
            <a:ext cx="2110277" cy="2110277"/>
            <a:chOff x="0" y="0"/>
            <a:chExt cx="6350000" cy="6350000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7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859063" y="-387579"/>
            <a:ext cx="22704840" cy="3526246"/>
            <a:chOff x="0" y="0"/>
            <a:chExt cx="7087847" cy="1100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087846" cy="1100800"/>
            </a:xfrm>
            <a:custGeom>
              <a:avLst/>
              <a:gdLst/>
              <a:ahLst/>
              <a:cxnLst/>
              <a:rect r="r" b="b" t="t" l="l"/>
              <a:pathLst>
                <a:path h="1100800" w="7087846">
                  <a:moveTo>
                    <a:pt x="34098" y="0"/>
                  </a:moveTo>
                  <a:lnTo>
                    <a:pt x="7053749" y="0"/>
                  </a:lnTo>
                  <a:cubicBezTo>
                    <a:pt x="7072580" y="0"/>
                    <a:pt x="7087846" y="15266"/>
                    <a:pt x="7087846" y="34098"/>
                  </a:cubicBezTo>
                  <a:lnTo>
                    <a:pt x="7087846" y="1066702"/>
                  </a:lnTo>
                  <a:cubicBezTo>
                    <a:pt x="7087846" y="1075745"/>
                    <a:pt x="7084254" y="1084418"/>
                    <a:pt x="7077859" y="1090813"/>
                  </a:cubicBezTo>
                  <a:cubicBezTo>
                    <a:pt x="7071464" y="1097208"/>
                    <a:pt x="7062791" y="1100800"/>
                    <a:pt x="7053749" y="1100800"/>
                  </a:cubicBezTo>
                  <a:lnTo>
                    <a:pt x="34098" y="1100800"/>
                  </a:lnTo>
                  <a:cubicBezTo>
                    <a:pt x="15266" y="1100800"/>
                    <a:pt x="0" y="1085534"/>
                    <a:pt x="0" y="1066702"/>
                  </a:cubicBezTo>
                  <a:lnTo>
                    <a:pt x="0" y="34098"/>
                  </a:lnTo>
                  <a:cubicBezTo>
                    <a:pt x="0" y="15266"/>
                    <a:pt x="15266" y="0"/>
                    <a:pt x="34098" y="0"/>
                  </a:cubicBezTo>
                  <a:close/>
                </a:path>
              </a:pathLst>
            </a:custGeom>
            <a:solidFill>
              <a:srgbClr val="89D2C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7087847" cy="1138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4192584" y="746408"/>
            <a:ext cx="6133431" cy="3028382"/>
          </a:xfrm>
          <a:custGeom>
            <a:avLst/>
            <a:gdLst/>
            <a:ahLst/>
            <a:cxnLst/>
            <a:rect r="r" b="b" t="t" l="l"/>
            <a:pathLst>
              <a:path h="3028382" w="6133431">
                <a:moveTo>
                  <a:pt x="0" y="0"/>
                </a:moveTo>
                <a:lnTo>
                  <a:pt x="6133432" y="0"/>
                </a:lnTo>
                <a:lnTo>
                  <a:pt x="6133432" y="3028381"/>
                </a:lnTo>
                <a:lnTo>
                  <a:pt x="0" y="30283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28700" y="317759"/>
            <a:ext cx="1964875" cy="2515040"/>
          </a:xfrm>
          <a:custGeom>
            <a:avLst/>
            <a:gdLst/>
            <a:ahLst/>
            <a:cxnLst/>
            <a:rect r="r" b="b" t="t" l="l"/>
            <a:pathLst>
              <a:path h="2515040" w="1964875">
                <a:moveTo>
                  <a:pt x="0" y="0"/>
                </a:moveTo>
                <a:lnTo>
                  <a:pt x="1964875" y="0"/>
                </a:lnTo>
                <a:lnTo>
                  <a:pt x="1964875" y="2515040"/>
                </a:lnTo>
                <a:lnTo>
                  <a:pt x="0" y="25150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274335" y="1438275"/>
            <a:ext cx="11524670" cy="11080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99"/>
              </a:lnSpc>
            </a:pPr>
            <a:r>
              <a:rPr lang="en-US" sz="9999">
                <a:solidFill>
                  <a:srgbClr val="FFFFFF"/>
                </a:solidFill>
                <a:latin typeface="Gliker"/>
                <a:ea typeface="Gliker"/>
                <a:cs typeface="Gliker"/>
                <a:sym typeface="Gliker"/>
              </a:rPr>
              <a:t>COMMUNICATION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852533" y="6889199"/>
            <a:ext cx="4990578" cy="2573370"/>
            <a:chOff x="0" y="0"/>
            <a:chExt cx="6654104" cy="3431161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1765184" y="0"/>
              <a:ext cx="3775929" cy="1691301"/>
            </a:xfrm>
            <a:custGeom>
              <a:avLst/>
              <a:gdLst/>
              <a:ahLst/>
              <a:cxnLst/>
              <a:rect r="r" b="b" t="t" l="l"/>
              <a:pathLst>
                <a:path h="1691301" w="3775929">
                  <a:moveTo>
                    <a:pt x="0" y="0"/>
                  </a:moveTo>
                  <a:lnTo>
                    <a:pt x="3775929" y="0"/>
                  </a:lnTo>
                  <a:lnTo>
                    <a:pt x="3775929" y="1691301"/>
                  </a:lnTo>
                  <a:lnTo>
                    <a:pt x="0" y="16913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0" id="10"/>
            <p:cNvSpPr txBox="true"/>
            <p:nvPr/>
          </p:nvSpPr>
          <p:spPr>
            <a:xfrm rot="0">
              <a:off x="1663404" y="403739"/>
              <a:ext cx="3487994" cy="90287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603"/>
                </a:lnSpc>
              </a:pPr>
              <a:r>
                <a:rPr lang="en-US" b="true" sz="2367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My child can’t come to school</a:t>
              </a:r>
            </a:p>
          </p:txBody>
        </p:sp>
        <p:sp>
          <p:nvSpPr>
            <p:cNvPr name="Freeform 11" id="11"/>
            <p:cNvSpPr/>
            <p:nvPr/>
          </p:nvSpPr>
          <p:spPr>
            <a:xfrm flipH="false" flipV="false" rot="0">
              <a:off x="0" y="1362843"/>
              <a:ext cx="6654104" cy="2068317"/>
            </a:xfrm>
            <a:custGeom>
              <a:avLst/>
              <a:gdLst/>
              <a:ahLst/>
              <a:cxnLst/>
              <a:rect r="r" b="b" t="t" l="l"/>
              <a:pathLst>
                <a:path h="2068317" w="6654104">
                  <a:moveTo>
                    <a:pt x="0" y="0"/>
                  </a:moveTo>
                  <a:lnTo>
                    <a:pt x="6654104" y="0"/>
                  </a:lnTo>
                  <a:lnTo>
                    <a:pt x="6654104" y="2068318"/>
                  </a:lnTo>
                  <a:lnTo>
                    <a:pt x="0" y="206831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2" id="12"/>
            <p:cNvSpPr txBox="true"/>
            <p:nvPr/>
          </p:nvSpPr>
          <p:spPr>
            <a:xfrm rot="0">
              <a:off x="1804776" y="1959844"/>
              <a:ext cx="4258162" cy="13437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603"/>
                </a:lnSpc>
              </a:pPr>
              <a:r>
                <a:rPr lang="en-US" sz="2367">
                  <a:solidFill>
                    <a:srgbClr val="000000"/>
                  </a:solidFill>
                  <a:latin typeface="DM Sans"/>
                  <a:ea typeface="DM Sans"/>
                  <a:cs typeface="DM Sans"/>
                  <a:sym typeface="DM Sans"/>
                </a:rPr>
                <a:t>Let the school office know - Schoop, email or phone call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2615695" y="7443505"/>
            <a:ext cx="5459858" cy="1276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n-US" b="true" sz="3000">
                <a:solidFill>
                  <a:srgbClr val="F8F6F1"/>
                </a:solidFill>
                <a:latin typeface="DM Sans Bold"/>
                <a:ea typeface="DM Sans Bold"/>
                <a:cs typeface="DM Sans Bold"/>
                <a:sym typeface="DM Sans Bold"/>
              </a:rPr>
              <a:t>Please keep school up to date with all of your current contact details. Thank you!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85611" y="3315464"/>
            <a:ext cx="5941301" cy="2600351"/>
            <a:chOff x="0" y="0"/>
            <a:chExt cx="7921734" cy="3467135"/>
          </a:xfrm>
        </p:grpSpPr>
        <p:sp>
          <p:nvSpPr>
            <p:cNvPr name="TextBox 15" id="15"/>
            <p:cNvSpPr txBox="true"/>
            <p:nvPr/>
          </p:nvSpPr>
          <p:spPr>
            <a:xfrm rot="0">
              <a:off x="1542755" y="343649"/>
              <a:ext cx="2856792" cy="7265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132"/>
                </a:lnSpc>
              </a:pPr>
              <a:r>
                <a:rPr lang="en-US" b="true" sz="1938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My child has an appointment</a:t>
              </a:r>
            </a:p>
          </p:txBody>
        </p:sp>
        <p:sp>
          <p:nvSpPr>
            <p:cNvPr name="Freeform 16" id="16"/>
            <p:cNvSpPr/>
            <p:nvPr/>
          </p:nvSpPr>
          <p:spPr>
            <a:xfrm flipH="false" flipV="false" rot="0">
              <a:off x="1637839" y="0"/>
              <a:ext cx="3092620" cy="1385236"/>
            </a:xfrm>
            <a:custGeom>
              <a:avLst/>
              <a:gdLst/>
              <a:ahLst/>
              <a:cxnLst/>
              <a:rect r="r" b="b" t="t" l="l"/>
              <a:pathLst>
                <a:path h="1385236" w="3092620">
                  <a:moveTo>
                    <a:pt x="0" y="0"/>
                  </a:moveTo>
                  <a:lnTo>
                    <a:pt x="3092621" y="0"/>
                  </a:lnTo>
                  <a:lnTo>
                    <a:pt x="3092621" y="1385236"/>
                  </a:lnTo>
                  <a:lnTo>
                    <a:pt x="0" y="13852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0">
              <a:off x="0" y="1004796"/>
              <a:ext cx="7921734" cy="2462339"/>
            </a:xfrm>
            <a:custGeom>
              <a:avLst/>
              <a:gdLst/>
              <a:ahLst/>
              <a:cxnLst/>
              <a:rect r="r" b="b" t="t" l="l"/>
              <a:pathLst>
                <a:path h="2462339" w="7921734">
                  <a:moveTo>
                    <a:pt x="0" y="0"/>
                  </a:moveTo>
                  <a:lnTo>
                    <a:pt x="7921734" y="0"/>
                  </a:lnTo>
                  <a:lnTo>
                    <a:pt x="7921734" y="2462339"/>
                  </a:lnTo>
                  <a:lnTo>
                    <a:pt x="0" y="24623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8" id="18"/>
            <p:cNvSpPr txBox="true"/>
            <p:nvPr/>
          </p:nvSpPr>
          <p:spPr>
            <a:xfrm rot="0">
              <a:off x="1761574" y="1808158"/>
              <a:ext cx="5946751" cy="144877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132"/>
                </a:lnSpc>
              </a:pPr>
              <a:r>
                <a:rPr lang="en-US" sz="1938">
                  <a:solidFill>
                    <a:srgbClr val="000000"/>
                  </a:solidFill>
                  <a:latin typeface="DM Sans"/>
                  <a:ea typeface="DM Sans"/>
                  <a:cs typeface="DM Sans"/>
                  <a:sym typeface="DM Sans"/>
                </a:rPr>
                <a:t>Let the school know - Schoop, email or phone call.</a:t>
              </a:r>
            </a:p>
            <a:p>
              <a:pPr algn="ctr">
                <a:lnSpc>
                  <a:spcPts val="2132"/>
                </a:lnSpc>
              </a:pPr>
              <a:r>
                <a:rPr lang="en-US" sz="1938" u="none">
                  <a:solidFill>
                    <a:srgbClr val="000000"/>
                  </a:solidFill>
                  <a:latin typeface="DM Sans"/>
                  <a:ea typeface="DM Sans"/>
                  <a:cs typeface="DM Sans"/>
                  <a:sym typeface="DM Sans"/>
                </a:rPr>
                <a:t>If you are collecting your child early, please make sure school knows.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6843111" y="3896854"/>
            <a:ext cx="4847360" cy="2506570"/>
            <a:chOff x="0" y="0"/>
            <a:chExt cx="6463146" cy="3342093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1518977" y="0"/>
              <a:ext cx="3667568" cy="1642765"/>
            </a:xfrm>
            <a:custGeom>
              <a:avLst/>
              <a:gdLst/>
              <a:ahLst/>
              <a:cxnLst/>
              <a:rect r="r" b="b" t="t" l="l"/>
              <a:pathLst>
                <a:path h="1642765" w="3667568">
                  <a:moveTo>
                    <a:pt x="0" y="0"/>
                  </a:moveTo>
                  <a:lnTo>
                    <a:pt x="3667569" y="0"/>
                  </a:lnTo>
                  <a:lnTo>
                    <a:pt x="3667569" y="1642765"/>
                  </a:lnTo>
                  <a:lnTo>
                    <a:pt x="0" y="16427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21" id="21"/>
            <p:cNvSpPr txBox="true"/>
            <p:nvPr/>
          </p:nvSpPr>
          <p:spPr>
            <a:xfrm rot="0">
              <a:off x="1518977" y="222071"/>
              <a:ext cx="3387897" cy="13046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9"/>
                </a:lnSpc>
              </a:pPr>
              <a:r>
                <a:rPr lang="en-US" b="true" sz="2299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I want to see what my child is learning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105328" y="1850498"/>
              <a:ext cx="5058649" cy="13046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9"/>
                </a:lnSpc>
              </a:pPr>
              <a:r>
                <a:rPr lang="en-US" sz="2299">
                  <a:solidFill>
                    <a:srgbClr val="000000"/>
                  </a:solidFill>
                  <a:latin typeface="DM Sans"/>
                  <a:ea typeface="DM Sans"/>
                  <a:cs typeface="DM Sans"/>
                  <a:sym typeface="DM Sans"/>
                </a:rPr>
                <a:t>Log into your child’s Seesaw to see. You can also upload images yourself.</a:t>
              </a:r>
            </a:p>
          </p:txBody>
        </p:sp>
        <p:sp>
          <p:nvSpPr>
            <p:cNvPr name="Freeform 23" id="23"/>
            <p:cNvSpPr/>
            <p:nvPr/>
          </p:nvSpPr>
          <p:spPr>
            <a:xfrm flipH="false" flipV="false" rot="0">
              <a:off x="0" y="1333132"/>
              <a:ext cx="6463146" cy="2008961"/>
            </a:xfrm>
            <a:custGeom>
              <a:avLst/>
              <a:gdLst/>
              <a:ahLst/>
              <a:cxnLst/>
              <a:rect r="r" b="b" t="t" l="l"/>
              <a:pathLst>
                <a:path h="2008961" w="6463146">
                  <a:moveTo>
                    <a:pt x="0" y="0"/>
                  </a:moveTo>
                  <a:lnTo>
                    <a:pt x="6463146" y="0"/>
                  </a:lnTo>
                  <a:lnTo>
                    <a:pt x="6463146" y="2008961"/>
                  </a:lnTo>
                  <a:lnTo>
                    <a:pt x="0" y="20089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7885673" y="7536901"/>
            <a:ext cx="4572362" cy="2365907"/>
            <a:chOff x="0" y="0"/>
            <a:chExt cx="6096482" cy="3154543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1568749" y="0"/>
              <a:ext cx="3459502" cy="1549568"/>
            </a:xfrm>
            <a:custGeom>
              <a:avLst/>
              <a:gdLst/>
              <a:ahLst/>
              <a:cxnLst/>
              <a:rect r="r" b="b" t="t" l="l"/>
              <a:pathLst>
                <a:path h="1549568" w="3459502">
                  <a:moveTo>
                    <a:pt x="0" y="0"/>
                  </a:moveTo>
                  <a:lnTo>
                    <a:pt x="3459502" y="0"/>
                  </a:lnTo>
                  <a:lnTo>
                    <a:pt x="3459502" y="1549568"/>
                  </a:lnTo>
                  <a:lnTo>
                    <a:pt x="0" y="15495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6" id="26"/>
            <p:cNvSpPr/>
            <p:nvPr/>
          </p:nvSpPr>
          <p:spPr>
            <a:xfrm flipH="false" flipV="false" rot="0">
              <a:off x="0" y="1259553"/>
              <a:ext cx="6096482" cy="1894990"/>
            </a:xfrm>
            <a:custGeom>
              <a:avLst/>
              <a:gdLst/>
              <a:ahLst/>
              <a:cxnLst/>
              <a:rect r="r" b="b" t="t" l="l"/>
              <a:pathLst>
                <a:path h="1894990" w="6096482">
                  <a:moveTo>
                    <a:pt x="0" y="0"/>
                  </a:moveTo>
                  <a:lnTo>
                    <a:pt x="6096482" y="0"/>
                  </a:lnTo>
                  <a:lnTo>
                    <a:pt x="6096482" y="1894990"/>
                  </a:lnTo>
                  <a:lnTo>
                    <a:pt x="0" y="1894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27" id="27"/>
            <p:cNvSpPr txBox="true"/>
            <p:nvPr/>
          </p:nvSpPr>
          <p:spPr>
            <a:xfrm rot="0">
              <a:off x="1553848" y="169516"/>
              <a:ext cx="3195696" cy="122958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385"/>
                </a:lnSpc>
              </a:pPr>
              <a:r>
                <a:rPr lang="en-US" b="true" sz="2168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I want to meet with my child’s teacher</a:t>
              </a:r>
            </a:p>
          </p:txBody>
        </p:sp>
        <p:sp>
          <p:nvSpPr>
            <p:cNvPr name="TextBox 28" id="28"/>
            <p:cNvSpPr txBox="true"/>
            <p:nvPr/>
          </p:nvSpPr>
          <p:spPr>
            <a:xfrm rot="0">
              <a:off x="1102609" y="1816509"/>
              <a:ext cx="4771664" cy="122958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385"/>
                </a:lnSpc>
              </a:pPr>
              <a:r>
                <a:rPr lang="en-US" sz="2168">
                  <a:solidFill>
                    <a:srgbClr val="000000"/>
                  </a:solidFill>
                  <a:latin typeface="DM Sans"/>
                  <a:ea typeface="DM Sans"/>
                  <a:cs typeface="DM Sans"/>
                  <a:sym typeface="DM Sans"/>
                </a:rPr>
                <a:t>Contact the school or message the teacher to make an appointment.</a:t>
              </a:r>
            </a:p>
          </p:txBody>
        </p:sp>
      </p:grpSp>
      <p:grpSp>
        <p:nvGrpSpPr>
          <p:cNvPr name="Group 29" id="29"/>
          <p:cNvGrpSpPr/>
          <p:nvPr/>
        </p:nvGrpSpPr>
        <p:grpSpPr>
          <a:xfrm rot="-1226290">
            <a:off x="14179798" y="7916053"/>
            <a:ext cx="3589068" cy="1607603"/>
            <a:chOff x="0" y="0"/>
            <a:chExt cx="4785424" cy="2143471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4785424" cy="2143471"/>
            </a:xfrm>
            <a:custGeom>
              <a:avLst/>
              <a:gdLst/>
              <a:ahLst/>
              <a:cxnLst/>
              <a:rect r="r" b="b" t="t" l="l"/>
              <a:pathLst>
                <a:path h="2143471" w="4785424">
                  <a:moveTo>
                    <a:pt x="0" y="0"/>
                  </a:moveTo>
                  <a:lnTo>
                    <a:pt x="4785424" y="0"/>
                  </a:lnTo>
                  <a:lnTo>
                    <a:pt x="4785424" y="2143471"/>
                  </a:lnTo>
                  <a:lnTo>
                    <a:pt x="0" y="214347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31" id="31"/>
            <p:cNvSpPr txBox="true"/>
            <p:nvPr/>
          </p:nvSpPr>
          <p:spPr>
            <a:xfrm rot="0">
              <a:off x="0" y="414913"/>
              <a:ext cx="4420510" cy="11493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300"/>
                </a:lnSpc>
              </a:pPr>
              <a:r>
                <a:rPr lang="en-US" b="true" sz="3000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Any other questions?</a:t>
              </a: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12230097" y="4298728"/>
            <a:ext cx="5137817" cy="2601788"/>
            <a:chOff x="0" y="0"/>
            <a:chExt cx="6850423" cy="3469051"/>
          </a:xfrm>
        </p:grpSpPr>
        <p:sp>
          <p:nvSpPr>
            <p:cNvPr name="TextBox 33" id="33"/>
            <p:cNvSpPr txBox="true"/>
            <p:nvPr/>
          </p:nvSpPr>
          <p:spPr>
            <a:xfrm rot="0">
              <a:off x="483958" y="228965"/>
              <a:ext cx="3194167" cy="122898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384"/>
                </a:lnSpc>
              </a:pPr>
              <a:r>
                <a:rPr lang="en-US" b="true" sz="2167">
                  <a:solidFill>
                    <a:srgbClr val="000000"/>
                  </a:solidFill>
                  <a:latin typeface="DM Sans Bold"/>
                  <a:ea typeface="DM Sans Bold"/>
                  <a:cs typeface="DM Sans Bold"/>
                  <a:sym typeface="DM Sans Bold"/>
                </a:rPr>
                <a:t>I think my child may have additional needs</a:t>
              </a:r>
            </a:p>
          </p:txBody>
        </p:sp>
        <p:sp>
          <p:nvSpPr>
            <p:cNvPr name="Freeform 34" id="34"/>
            <p:cNvSpPr/>
            <p:nvPr/>
          </p:nvSpPr>
          <p:spPr>
            <a:xfrm flipH="false" flipV="false" rot="0">
              <a:off x="390256" y="0"/>
              <a:ext cx="3723611" cy="1667867"/>
            </a:xfrm>
            <a:custGeom>
              <a:avLst/>
              <a:gdLst/>
              <a:ahLst/>
              <a:cxnLst/>
              <a:rect r="r" b="b" t="t" l="l"/>
              <a:pathLst>
                <a:path h="1667867" w="3723611">
                  <a:moveTo>
                    <a:pt x="0" y="0"/>
                  </a:moveTo>
                  <a:lnTo>
                    <a:pt x="3723610" y="0"/>
                  </a:lnTo>
                  <a:lnTo>
                    <a:pt x="3723610" y="1667867"/>
                  </a:lnTo>
                  <a:lnTo>
                    <a:pt x="0" y="16678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5" id="35"/>
            <p:cNvSpPr/>
            <p:nvPr/>
          </p:nvSpPr>
          <p:spPr>
            <a:xfrm flipH="false" flipV="false" rot="0">
              <a:off x="0" y="1339711"/>
              <a:ext cx="6850423" cy="2129340"/>
            </a:xfrm>
            <a:custGeom>
              <a:avLst/>
              <a:gdLst/>
              <a:ahLst/>
              <a:cxnLst/>
              <a:rect r="r" b="b" t="t" l="l"/>
              <a:pathLst>
                <a:path h="2129340" w="6850423">
                  <a:moveTo>
                    <a:pt x="0" y="0"/>
                  </a:moveTo>
                  <a:lnTo>
                    <a:pt x="6850423" y="0"/>
                  </a:lnTo>
                  <a:lnTo>
                    <a:pt x="6850423" y="2129340"/>
                  </a:lnTo>
                  <a:lnTo>
                    <a:pt x="0" y="21293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36" id="36"/>
            <p:cNvSpPr txBox="true"/>
            <p:nvPr/>
          </p:nvSpPr>
          <p:spPr>
            <a:xfrm rot="0">
              <a:off x="1212407" y="2079401"/>
              <a:ext cx="5451604" cy="115196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237"/>
                </a:lnSpc>
              </a:pPr>
              <a:r>
                <a:rPr lang="en-US" sz="2033">
                  <a:solidFill>
                    <a:srgbClr val="000000"/>
                  </a:solidFill>
                  <a:latin typeface="DM Sans"/>
                  <a:ea typeface="DM Sans"/>
                  <a:cs typeface="DM Sans"/>
                  <a:sym typeface="DM Sans"/>
                </a:rPr>
                <a:t>Speak with your child’s class teacher or Mrs Egan (ALNCo) to discuss your concerns.</a:t>
              </a: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16312776" y="2260599"/>
            <a:ext cx="2110277" cy="2110277"/>
            <a:chOff x="0" y="0"/>
            <a:chExt cx="6350000" cy="635000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0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E4E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748257" y="284774"/>
            <a:ext cx="13892257" cy="1487852"/>
            <a:chOff x="0" y="0"/>
            <a:chExt cx="4336793" cy="46446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36793" cy="464468"/>
            </a:xfrm>
            <a:custGeom>
              <a:avLst/>
              <a:gdLst/>
              <a:ahLst/>
              <a:cxnLst/>
              <a:rect r="r" b="b" t="t" l="l"/>
              <a:pathLst>
                <a:path h="464468" w="4336793">
                  <a:moveTo>
                    <a:pt x="55728" y="0"/>
                  </a:moveTo>
                  <a:lnTo>
                    <a:pt x="4281065" y="0"/>
                  </a:lnTo>
                  <a:cubicBezTo>
                    <a:pt x="4295845" y="0"/>
                    <a:pt x="4310019" y="5871"/>
                    <a:pt x="4320471" y="16322"/>
                  </a:cubicBezTo>
                  <a:cubicBezTo>
                    <a:pt x="4330922" y="26774"/>
                    <a:pt x="4336793" y="40948"/>
                    <a:pt x="4336793" y="55728"/>
                  </a:cubicBezTo>
                  <a:lnTo>
                    <a:pt x="4336793" y="408740"/>
                  </a:lnTo>
                  <a:cubicBezTo>
                    <a:pt x="4336793" y="439518"/>
                    <a:pt x="4311843" y="464468"/>
                    <a:pt x="4281065" y="464468"/>
                  </a:cubicBezTo>
                  <a:lnTo>
                    <a:pt x="55728" y="464468"/>
                  </a:lnTo>
                  <a:cubicBezTo>
                    <a:pt x="40948" y="464468"/>
                    <a:pt x="26774" y="458597"/>
                    <a:pt x="16322" y="448146"/>
                  </a:cubicBezTo>
                  <a:cubicBezTo>
                    <a:pt x="5871" y="437694"/>
                    <a:pt x="0" y="423520"/>
                    <a:pt x="0" y="408740"/>
                  </a:cubicBezTo>
                  <a:lnTo>
                    <a:pt x="0" y="55728"/>
                  </a:lnTo>
                  <a:cubicBezTo>
                    <a:pt x="0" y="40948"/>
                    <a:pt x="5871" y="26774"/>
                    <a:pt x="16322" y="16322"/>
                  </a:cubicBezTo>
                  <a:cubicBezTo>
                    <a:pt x="26774" y="5871"/>
                    <a:pt x="40948" y="0"/>
                    <a:pt x="55728" y="0"/>
                  </a:cubicBezTo>
                  <a:close/>
                </a:path>
              </a:pathLst>
            </a:custGeom>
            <a:solidFill>
              <a:srgbClr val="F2EDE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36793" cy="50256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39329" y="431018"/>
            <a:ext cx="9164083" cy="108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893"/>
              </a:lnSpc>
            </a:pPr>
            <a:r>
              <a:rPr lang="en-US" sz="6352">
                <a:solidFill>
                  <a:srgbClr val="E96C07"/>
                </a:solidFill>
                <a:latin typeface="Gliker"/>
                <a:ea typeface="Gliker"/>
                <a:cs typeface="Gliker"/>
                <a:sym typeface="Gliker"/>
              </a:rPr>
              <a:t>Positive Relationships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2798008" y="228566"/>
            <a:ext cx="4629867" cy="9829867"/>
          </a:xfrm>
          <a:custGeom>
            <a:avLst/>
            <a:gdLst/>
            <a:ahLst/>
            <a:cxnLst/>
            <a:rect r="r" b="b" t="t" l="l"/>
            <a:pathLst>
              <a:path h="9829867" w="4629867">
                <a:moveTo>
                  <a:pt x="0" y="0"/>
                </a:moveTo>
                <a:lnTo>
                  <a:pt x="4629867" y="0"/>
                </a:lnTo>
                <a:lnTo>
                  <a:pt x="4629867" y="9829868"/>
                </a:lnTo>
                <a:lnTo>
                  <a:pt x="0" y="98298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290230" y="1975462"/>
            <a:ext cx="4331141" cy="640928"/>
            <a:chOff x="0" y="0"/>
            <a:chExt cx="1552183" cy="229694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52183" cy="229694"/>
            </a:xfrm>
            <a:custGeom>
              <a:avLst/>
              <a:gdLst/>
              <a:ahLst/>
              <a:cxnLst/>
              <a:rect r="r" b="b" t="t" l="l"/>
              <a:pathLst>
                <a:path h="229694" w="1552183">
                  <a:moveTo>
                    <a:pt x="66138" y="0"/>
                  </a:moveTo>
                  <a:lnTo>
                    <a:pt x="1486046" y="0"/>
                  </a:lnTo>
                  <a:cubicBezTo>
                    <a:pt x="1503587" y="0"/>
                    <a:pt x="1520409" y="6968"/>
                    <a:pt x="1532812" y="19371"/>
                  </a:cubicBezTo>
                  <a:cubicBezTo>
                    <a:pt x="1545215" y="31774"/>
                    <a:pt x="1552183" y="48597"/>
                    <a:pt x="1552183" y="66138"/>
                  </a:cubicBezTo>
                  <a:lnTo>
                    <a:pt x="1552183" y="163557"/>
                  </a:lnTo>
                  <a:cubicBezTo>
                    <a:pt x="1552183" y="200083"/>
                    <a:pt x="1522572" y="229694"/>
                    <a:pt x="1486046" y="229694"/>
                  </a:cubicBezTo>
                  <a:lnTo>
                    <a:pt x="66138" y="229694"/>
                  </a:lnTo>
                  <a:cubicBezTo>
                    <a:pt x="48597" y="229694"/>
                    <a:pt x="31774" y="222726"/>
                    <a:pt x="19371" y="210323"/>
                  </a:cubicBezTo>
                  <a:cubicBezTo>
                    <a:pt x="6968" y="197920"/>
                    <a:pt x="0" y="181097"/>
                    <a:pt x="0" y="163557"/>
                  </a:cubicBezTo>
                  <a:lnTo>
                    <a:pt x="0" y="66138"/>
                  </a:lnTo>
                  <a:cubicBezTo>
                    <a:pt x="0" y="48597"/>
                    <a:pt x="6968" y="31774"/>
                    <a:pt x="19371" y="19371"/>
                  </a:cubicBezTo>
                  <a:cubicBezTo>
                    <a:pt x="31774" y="6968"/>
                    <a:pt x="48597" y="0"/>
                    <a:pt x="66138" y="0"/>
                  </a:cubicBezTo>
                  <a:close/>
                </a:path>
              </a:pathLst>
            </a:custGeom>
            <a:solidFill>
              <a:srgbClr val="1C8ADB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66675"/>
              <a:ext cx="1552183" cy="29636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We will help you by ...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8233225" y="4823036"/>
            <a:ext cx="4310046" cy="640928"/>
            <a:chOff x="0" y="0"/>
            <a:chExt cx="1544623" cy="22969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544623" cy="229694"/>
            </a:xfrm>
            <a:custGeom>
              <a:avLst/>
              <a:gdLst/>
              <a:ahLst/>
              <a:cxnLst/>
              <a:rect r="r" b="b" t="t" l="l"/>
              <a:pathLst>
                <a:path h="229694" w="1544623">
                  <a:moveTo>
                    <a:pt x="66461" y="0"/>
                  </a:moveTo>
                  <a:lnTo>
                    <a:pt x="1478162" y="0"/>
                  </a:lnTo>
                  <a:cubicBezTo>
                    <a:pt x="1514867" y="0"/>
                    <a:pt x="1544623" y="29756"/>
                    <a:pt x="1544623" y="66461"/>
                  </a:cubicBezTo>
                  <a:lnTo>
                    <a:pt x="1544623" y="163233"/>
                  </a:lnTo>
                  <a:cubicBezTo>
                    <a:pt x="1544623" y="199939"/>
                    <a:pt x="1514867" y="229694"/>
                    <a:pt x="1478162" y="229694"/>
                  </a:cubicBezTo>
                  <a:lnTo>
                    <a:pt x="66461" y="229694"/>
                  </a:lnTo>
                  <a:cubicBezTo>
                    <a:pt x="29756" y="229694"/>
                    <a:pt x="0" y="199939"/>
                    <a:pt x="0" y="163233"/>
                  </a:cubicBezTo>
                  <a:lnTo>
                    <a:pt x="0" y="66461"/>
                  </a:lnTo>
                  <a:cubicBezTo>
                    <a:pt x="0" y="29756"/>
                    <a:pt x="29756" y="0"/>
                    <a:pt x="66461" y="0"/>
                  </a:cubicBezTo>
                  <a:close/>
                </a:path>
              </a:pathLst>
            </a:custGeom>
            <a:solidFill>
              <a:srgbClr val="1C8ADB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66675"/>
              <a:ext cx="1544623" cy="29636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You can help us by ...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923179" y="5663989"/>
            <a:ext cx="8620092" cy="3993976"/>
            <a:chOff x="0" y="0"/>
            <a:chExt cx="3089246" cy="143135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089246" cy="1431351"/>
            </a:xfrm>
            <a:custGeom>
              <a:avLst/>
              <a:gdLst/>
              <a:ahLst/>
              <a:cxnLst/>
              <a:rect r="r" b="b" t="t" l="l"/>
              <a:pathLst>
                <a:path h="1431351" w="3089246">
                  <a:moveTo>
                    <a:pt x="33231" y="0"/>
                  </a:moveTo>
                  <a:lnTo>
                    <a:pt x="3056016" y="0"/>
                  </a:lnTo>
                  <a:cubicBezTo>
                    <a:pt x="3074369" y="0"/>
                    <a:pt x="3089246" y="14878"/>
                    <a:pt x="3089246" y="33231"/>
                  </a:cubicBezTo>
                  <a:lnTo>
                    <a:pt x="3089246" y="1398120"/>
                  </a:lnTo>
                  <a:cubicBezTo>
                    <a:pt x="3089246" y="1406934"/>
                    <a:pt x="3085745" y="1415386"/>
                    <a:pt x="3079513" y="1421618"/>
                  </a:cubicBezTo>
                  <a:cubicBezTo>
                    <a:pt x="3073281" y="1427850"/>
                    <a:pt x="3064829" y="1431351"/>
                    <a:pt x="3056016" y="1431351"/>
                  </a:cubicBezTo>
                  <a:lnTo>
                    <a:pt x="33231" y="1431351"/>
                  </a:lnTo>
                  <a:cubicBezTo>
                    <a:pt x="14878" y="1431351"/>
                    <a:pt x="0" y="1416473"/>
                    <a:pt x="0" y="1398120"/>
                  </a:cubicBezTo>
                  <a:lnTo>
                    <a:pt x="0" y="33231"/>
                  </a:lnTo>
                  <a:cubicBezTo>
                    <a:pt x="0" y="14878"/>
                    <a:pt x="14878" y="0"/>
                    <a:pt x="33231" y="0"/>
                  </a:cubicBezTo>
                  <a:close/>
                </a:path>
              </a:pathLst>
            </a:custGeom>
            <a:solidFill>
              <a:srgbClr val="1C8ADB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47625"/>
              <a:ext cx="3089246" cy="14789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Making sure your child has a good night’s sleep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Making sure your child has a good breakfast (or comes to Breakfast Club)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Bringing your child to school on time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Collecting your child on time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Actively greeting your child at the end of the day - with a smile, not a mobile!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Letting us know if there are any home issues that may affect your child’s behaviour, wellbeing or learning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Informing us of any concerns you may have about your child’s progress or safety at school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81219" y="2819227"/>
            <a:ext cx="8620092" cy="1879426"/>
            <a:chOff x="0" y="0"/>
            <a:chExt cx="3089246" cy="673544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3089246" cy="673544"/>
            </a:xfrm>
            <a:custGeom>
              <a:avLst/>
              <a:gdLst/>
              <a:ahLst/>
              <a:cxnLst/>
              <a:rect r="r" b="b" t="t" l="l"/>
              <a:pathLst>
                <a:path h="673544" w="3089246">
                  <a:moveTo>
                    <a:pt x="33231" y="0"/>
                  </a:moveTo>
                  <a:lnTo>
                    <a:pt x="3056016" y="0"/>
                  </a:lnTo>
                  <a:cubicBezTo>
                    <a:pt x="3074369" y="0"/>
                    <a:pt x="3089246" y="14878"/>
                    <a:pt x="3089246" y="33231"/>
                  </a:cubicBezTo>
                  <a:lnTo>
                    <a:pt x="3089246" y="640313"/>
                  </a:lnTo>
                  <a:cubicBezTo>
                    <a:pt x="3089246" y="658666"/>
                    <a:pt x="3074369" y="673544"/>
                    <a:pt x="3056016" y="673544"/>
                  </a:cubicBezTo>
                  <a:lnTo>
                    <a:pt x="33231" y="673544"/>
                  </a:lnTo>
                  <a:cubicBezTo>
                    <a:pt x="14878" y="673544"/>
                    <a:pt x="0" y="658666"/>
                    <a:pt x="0" y="640313"/>
                  </a:cubicBezTo>
                  <a:lnTo>
                    <a:pt x="0" y="33231"/>
                  </a:lnTo>
                  <a:cubicBezTo>
                    <a:pt x="0" y="14878"/>
                    <a:pt x="14878" y="0"/>
                    <a:pt x="33231" y="0"/>
                  </a:cubicBezTo>
                  <a:close/>
                </a:path>
              </a:pathLst>
            </a:custGeom>
            <a:solidFill>
              <a:srgbClr val="1C8ADB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47625"/>
              <a:ext cx="3089246" cy="72116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Making sure children are at the heart of all of our decision making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Providing a range of authentic and interesting learning experiences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Keeping you informed about your child’s progress 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Discussing any concerns with you promptly 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498361" y="5143500"/>
            <a:ext cx="3167643" cy="3122116"/>
            <a:chOff x="0" y="0"/>
            <a:chExt cx="4223524" cy="4162821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1031941" y="783651"/>
              <a:ext cx="1023457" cy="1085896"/>
            </a:xfrm>
            <a:custGeom>
              <a:avLst/>
              <a:gdLst/>
              <a:ahLst/>
              <a:cxnLst/>
              <a:rect r="r" b="b" t="t" l="l"/>
              <a:pathLst>
                <a:path h="1085896" w="1023457">
                  <a:moveTo>
                    <a:pt x="0" y="0"/>
                  </a:moveTo>
                  <a:lnTo>
                    <a:pt x="1023457" y="0"/>
                  </a:lnTo>
                  <a:lnTo>
                    <a:pt x="1023457" y="1085896"/>
                  </a:lnTo>
                  <a:lnTo>
                    <a:pt x="0" y="10858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2111762" y="1567303"/>
              <a:ext cx="1085896" cy="1085896"/>
            </a:xfrm>
            <a:custGeom>
              <a:avLst/>
              <a:gdLst/>
              <a:ahLst/>
              <a:cxnLst/>
              <a:rect r="r" b="b" t="t" l="l"/>
              <a:pathLst>
                <a:path h="1085896" w="1085896">
                  <a:moveTo>
                    <a:pt x="0" y="0"/>
                  </a:moveTo>
                  <a:lnTo>
                    <a:pt x="1085896" y="0"/>
                  </a:lnTo>
                  <a:lnTo>
                    <a:pt x="1085896" y="1085896"/>
                  </a:lnTo>
                  <a:lnTo>
                    <a:pt x="0" y="10858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62958" y="1567303"/>
              <a:ext cx="700424" cy="642056"/>
            </a:xfrm>
            <a:custGeom>
              <a:avLst/>
              <a:gdLst/>
              <a:ahLst/>
              <a:cxnLst/>
              <a:rect r="r" b="b" t="t" l="l"/>
              <a:pathLst>
                <a:path h="642056" w="700424">
                  <a:moveTo>
                    <a:pt x="0" y="0"/>
                  </a:moveTo>
                  <a:lnTo>
                    <a:pt x="700425" y="0"/>
                  </a:lnTo>
                  <a:lnTo>
                    <a:pt x="700425" y="642055"/>
                  </a:lnTo>
                  <a:lnTo>
                    <a:pt x="0" y="6420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  <p:sp>
          <p:nvSpPr>
            <p:cNvPr name="TextBox 23" id="23"/>
            <p:cNvSpPr txBox="true"/>
            <p:nvPr/>
          </p:nvSpPr>
          <p:spPr>
            <a:xfrm rot="0">
              <a:off x="62958" y="-47625"/>
              <a:ext cx="4097607" cy="16149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680"/>
                </a:lnSpc>
              </a:pPr>
              <a:r>
                <a:rPr lang="en-US" sz="2628">
                  <a:solidFill>
                    <a:srgbClr val="000000"/>
                  </a:solidFill>
                  <a:latin typeface="Hey Gotcha!"/>
                  <a:ea typeface="Hey Gotcha!"/>
                  <a:cs typeface="Hey Gotcha!"/>
                  <a:sym typeface="Hey Gotcha!"/>
                </a:rPr>
                <a:t>Greet your child with a smile</a:t>
              </a:r>
            </a:p>
          </p:txBody>
        </p:sp>
        <p:sp>
          <p:nvSpPr>
            <p:cNvPr name="TextBox 24" id="24"/>
            <p:cNvSpPr txBox="true"/>
            <p:nvPr/>
          </p:nvSpPr>
          <p:spPr>
            <a:xfrm rot="0">
              <a:off x="0" y="2102370"/>
              <a:ext cx="4223524" cy="206045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858"/>
                </a:lnSpc>
              </a:pPr>
              <a:r>
                <a:rPr lang="en-US" sz="5612">
                  <a:solidFill>
                    <a:srgbClr val="000000"/>
                  </a:solidFill>
                  <a:latin typeface="Hey Gotcha!"/>
                  <a:ea typeface="Hey Gotcha!"/>
                  <a:cs typeface="Hey Gotcha!"/>
                  <a:sym typeface="Hey Gotcha!"/>
                </a:rPr>
                <a:t>NOT a mobile</a:t>
              </a:r>
            </a:p>
          </p:txBody>
        </p:sp>
        <p:sp>
          <p:nvSpPr>
            <p:cNvPr name="Freeform 25" id="25"/>
            <p:cNvSpPr/>
            <p:nvPr/>
          </p:nvSpPr>
          <p:spPr>
            <a:xfrm flipH="false" flipV="false" rot="0">
              <a:off x="3523099" y="1567303"/>
              <a:ext cx="700424" cy="642056"/>
            </a:xfrm>
            <a:custGeom>
              <a:avLst/>
              <a:gdLst/>
              <a:ahLst/>
              <a:cxnLst/>
              <a:rect r="r" b="b" t="t" l="l"/>
              <a:pathLst>
                <a:path h="642056" w="700424">
                  <a:moveTo>
                    <a:pt x="0" y="0"/>
                  </a:moveTo>
                  <a:lnTo>
                    <a:pt x="700425" y="0"/>
                  </a:lnTo>
                  <a:lnTo>
                    <a:pt x="700425" y="642055"/>
                  </a:lnTo>
                  <a:lnTo>
                    <a:pt x="0" y="6420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9744521" y="1648664"/>
            <a:ext cx="2110277" cy="2110277"/>
            <a:chOff x="0" y="0"/>
            <a:chExt cx="6350000" cy="6350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6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0E4E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748257" y="284774"/>
            <a:ext cx="13892257" cy="1487852"/>
            <a:chOff x="0" y="0"/>
            <a:chExt cx="4336793" cy="46446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36793" cy="464468"/>
            </a:xfrm>
            <a:custGeom>
              <a:avLst/>
              <a:gdLst/>
              <a:ahLst/>
              <a:cxnLst/>
              <a:rect r="r" b="b" t="t" l="l"/>
              <a:pathLst>
                <a:path h="464468" w="4336793">
                  <a:moveTo>
                    <a:pt x="55728" y="0"/>
                  </a:moveTo>
                  <a:lnTo>
                    <a:pt x="4281065" y="0"/>
                  </a:lnTo>
                  <a:cubicBezTo>
                    <a:pt x="4295845" y="0"/>
                    <a:pt x="4310019" y="5871"/>
                    <a:pt x="4320471" y="16322"/>
                  </a:cubicBezTo>
                  <a:cubicBezTo>
                    <a:pt x="4330922" y="26774"/>
                    <a:pt x="4336793" y="40948"/>
                    <a:pt x="4336793" y="55728"/>
                  </a:cubicBezTo>
                  <a:lnTo>
                    <a:pt x="4336793" y="408740"/>
                  </a:lnTo>
                  <a:cubicBezTo>
                    <a:pt x="4336793" y="439518"/>
                    <a:pt x="4311843" y="464468"/>
                    <a:pt x="4281065" y="464468"/>
                  </a:cubicBezTo>
                  <a:lnTo>
                    <a:pt x="55728" y="464468"/>
                  </a:lnTo>
                  <a:cubicBezTo>
                    <a:pt x="40948" y="464468"/>
                    <a:pt x="26774" y="458597"/>
                    <a:pt x="16322" y="448146"/>
                  </a:cubicBezTo>
                  <a:cubicBezTo>
                    <a:pt x="5871" y="437694"/>
                    <a:pt x="0" y="423520"/>
                    <a:pt x="0" y="408740"/>
                  </a:cubicBezTo>
                  <a:lnTo>
                    <a:pt x="0" y="55728"/>
                  </a:lnTo>
                  <a:cubicBezTo>
                    <a:pt x="0" y="40948"/>
                    <a:pt x="5871" y="26774"/>
                    <a:pt x="16322" y="16322"/>
                  </a:cubicBezTo>
                  <a:cubicBezTo>
                    <a:pt x="26774" y="5871"/>
                    <a:pt x="40948" y="0"/>
                    <a:pt x="55728" y="0"/>
                  </a:cubicBezTo>
                  <a:close/>
                </a:path>
              </a:pathLst>
            </a:custGeom>
            <a:solidFill>
              <a:srgbClr val="F2EDE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36793" cy="50256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39329" y="2026178"/>
            <a:ext cx="9394038" cy="1014239"/>
            <a:chOff x="0" y="0"/>
            <a:chExt cx="3366611" cy="36348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366611" cy="363480"/>
            </a:xfrm>
            <a:custGeom>
              <a:avLst/>
              <a:gdLst/>
              <a:ahLst/>
              <a:cxnLst/>
              <a:rect r="r" b="b" t="t" l="l"/>
              <a:pathLst>
                <a:path h="363480" w="3366611">
                  <a:moveTo>
                    <a:pt x="30493" y="0"/>
                  </a:moveTo>
                  <a:lnTo>
                    <a:pt x="3336118" y="0"/>
                  </a:lnTo>
                  <a:cubicBezTo>
                    <a:pt x="3344206" y="0"/>
                    <a:pt x="3351962" y="3213"/>
                    <a:pt x="3357680" y="8931"/>
                  </a:cubicBezTo>
                  <a:cubicBezTo>
                    <a:pt x="3363399" y="14650"/>
                    <a:pt x="3366611" y="22406"/>
                    <a:pt x="3366611" y="30493"/>
                  </a:cubicBezTo>
                  <a:lnTo>
                    <a:pt x="3366611" y="332987"/>
                  </a:lnTo>
                  <a:cubicBezTo>
                    <a:pt x="3366611" y="349828"/>
                    <a:pt x="3352959" y="363480"/>
                    <a:pt x="3336118" y="363480"/>
                  </a:cubicBezTo>
                  <a:lnTo>
                    <a:pt x="30493" y="363480"/>
                  </a:lnTo>
                  <a:cubicBezTo>
                    <a:pt x="13652" y="363480"/>
                    <a:pt x="0" y="349828"/>
                    <a:pt x="0" y="332987"/>
                  </a:cubicBezTo>
                  <a:lnTo>
                    <a:pt x="0" y="30493"/>
                  </a:lnTo>
                  <a:cubicBezTo>
                    <a:pt x="0" y="13652"/>
                    <a:pt x="13652" y="0"/>
                    <a:pt x="30493" y="0"/>
                  </a:cubicBezTo>
                  <a:close/>
                </a:path>
              </a:pathLst>
            </a:custGeom>
            <a:solidFill>
              <a:srgbClr val="1C8ADB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14300"/>
              <a:ext cx="3366611" cy="47778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7000"/>
                </a:lnSpc>
              </a:pPr>
              <a:r>
                <a:rPr lang="en-US" sz="5000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What are the Zones of Regualation?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426302" y="3181335"/>
            <a:ext cx="8620092" cy="2586811"/>
            <a:chOff x="0" y="0"/>
            <a:chExt cx="3089246" cy="92705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089246" cy="927055"/>
            </a:xfrm>
            <a:custGeom>
              <a:avLst/>
              <a:gdLst/>
              <a:ahLst/>
              <a:cxnLst/>
              <a:rect r="r" b="b" t="t" l="l"/>
              <a:pathLst>
                <a:path h="927055" w="3089246">
                  <a:moveTo>
                    <a:pt x="33231" y="0"/>
                  </a:moveTo>
                  <a:lnTo>
                    <a:pt x="3056016" y="0"/>
                  </a:lnTo>
                  <a:cubicBezTo>
                    <a:pt x="3074369" y="0"/>
                    <a:pt x="3089246" y="14878"/>
                    <a:pt x="3089246" y="33231"/>
                  </a:cubicBezTo>
                  <a:lnTo>
                    <a:pt x="3089246" y="893824"/>
                  </a:lnTo>
                  <a:cubicBezTo>
                    <a:pt x="3089246" y="912177"/>
                    <a:pt x="3074369" y="927055"/>
                    <a:pt x="3056016" y="927055"/>
                  </a:cubicBezTo>
                  <a:lnTo>
                    <a:pt x="33231" y="927055"/>
                  </a:lnTo>
                  <a:cubicBezTo>
                    <a:pt x="24417" y="927055"/>
                    <a:pt x="15965" y="923554"/>
                    <a:pt x="9733" y="917322"/>
                  </a:cubicBezTo>
                  <a:cubicBezTo>
                    <a:pt x="3501" y="911090"/>
                    <a:pt x="0" y="902637"/>
                    <a:pt x="0" y="893824"/>
                  </a:cubicBezTo>
                  <a:lnTo>
                    <a:pt x="0" y="33231"/>
                  </a:lnTo>
                  <a:cubicBezTo>
                    <a:pt x="0" y="14878"/>
                    <a:pt x="14878" y="0"/>
                    <a:pt x="33231" y="0"/>
                  </a:cubicBezTo>
                  <a:close/>
                </a:path>
              </a:pathLst>
            </a:custGeom>
            <a:solidFill>
              <a:srgbClr val="1C8ADB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3089246" cy="97468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2800"/>
                </a:lnSpc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Teaches us: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vocabulary of emotional terms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how to recognise own emotions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how to detect the emotions of others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what might trigger certain emotions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How others might interpret behaviour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problem solving skills</a:t>
              </a:r>
            </a:p>
          </p:txBody>
        </p:sp>
      </p:grpSp>
      <p:sp>
        <p:nvSpPr>
          <p:cNvPr name="Freeform 11" id="11" descr="Zones of Regulation's icon"/>
          <p:cNvSpPr/>
          <p:nvPr/>
        </p:nvSpPr>
        <p:spPr>
          <a:xfrm flipH="false" flipV="false" rot="0">
            <a:off x="13380733" y="5761055"/>
            <a:ext cx="1254909" cy="1254909"/>
          </a:xfrm>
          <a:custGeom>
            <a:avLst/>
            <a:gdLst/>
            <a:ahLst/>
            <a:cxnLst/>
            <a:rect r="r" b="b" t="t" l="l"/>
            <a:pathLst>
              <a:path h="1254909" w="1254909">
                <a:moveTo>
                  <a:pt x="0" y="0"/>
                </a:moveTo>
                <a:lnTo>
                  <a:pt x="1254909" y="0"/>
                </a:lnTo>
                <a:lnTo>
                  <a:pt x="1254909" y="1254909"/>
                </a:lnTo>
                <a:lnTo>
                  <a:pt x="0" y="125490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2" id="12" descr="Zones of Regulation's logo"/>
          <p:cNvSpPr/>
          <p:nvPr/>
        </p:nvSpPr>
        <p:spPr>
          <a:xfrm flipH="false" flipV="false" rot="0">
            <a:off x="9675225" y="224931"/>
            <a:ext cx="1607538" cy="1607538"/>
          </a:xfrm>
          <a:custGeom>
            <a:avLst/>
            <a:gdLst/>
            <a:ahLst/>
            <a:cxnLst/>
            <a:rect r="r" b="b" t="t" l="l"/>
            <a:pathLst>
              <a:path h="1607538" w="1607538">
                <a:moveTo>
                  <a:pt x="0" y="0"/>
                </a:moveTo>
                <a:lnTo>
                  <a:pt x="1607538" y="0"/>
                </a:lnTo>
                <a:lnTo>
                  <a:pt x="1607538" y="1607538"/>
                </a:lnTo>
                <a:lnTo>
                  <a:pt x="0" y="16075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523908" y="7296735"/>
            <a:ext cx="8620092" cy="2586811"/>
            <a:chOff x="0" y="0"/>
            <a:chExt cx="3089246" cy="927055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089246" cy="927055"/>
            </a:xfrm>
            <a:custGeom>
              <a:avLst/>
              <a:gdLst/>
              <a:ahLst/>
              <a:cxnLst/>
              <a:rect r="r" b="b" t="t" l="l"/>
              <a:pathLst>
                <a:path h="927055" w="3089246">
                  <a:moveTo>
                    <a:pt x="33231" y="0"/>
                  </a:moveTo>
                  <a:lnTo>
                    <a:pt x="3056016" y="0"/>
                  </a:lnTo>
                  <a:cubicBezTo>
                    <a:pt x="3074369" y="0"/>
                    <a:pt x="3089246" y="14878"/>
                    <a:pt x="3089246" y="33231"/>
                  </a:cubicBezTo>
                  <a:lnTo>
                    <a:pt x="3089246" y="893824"/>
                  </a:lnTo>
                  <a:cubicBezTo>
                    <a:pt x="3089246" y="912177"/>
                    <a:pt x="3074369" y="927055"/>
                    <a:pt x="3056016" y="927055"/>
                  </a:cubicBezTo>
                  <a:lnTo>
                    <a:pt x="33231" y="927055"/>
                  </a:lnTo>
                  <a:cubicBezTo>
                    <a:pt x="24417" y="927055"/>
                    <a:pt x="15965" y="923554"/>
                    <a:pt x="9733" y="917322"/>
                  </a:cubicBezTo>
                  <a:cubicBezTo>
                    <a:pt x="3501" y="911090"/>
                    <a:pt x="0" y="902637"/>
                    <a:pt x="0" y="893824"/>
                  </a:cubicBezTo>
                  <a:lnTo>
                    <a:pt x="0" y="33231"/>
                  </a:lnTo>
                  <a:cubicBezTo>
                    <a:pt x="0" y="14878"/>
                    <a:pt x="14878" y="0"/>
                    <a:pt x="33231" y="0"/>
                  </a:cubicBezTo>
                  <a:close/>
                </a:path>
              </a:pathLst>
            </a:custGeom>
            <a:solidFill>
              <a:srgbClr val="1C8ADB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47625"/>
              <a:ext cx="3089246" cy="97468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Provides a common language to discuss emotions - a language that is non-judgemental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The Zones of Regulation is simple for children to understand but is helpful for ALL!</a:t>
              </a:r>
            </a:p>
            <a:p>
              <a:pPr algn="l" marL="431801" indent="-215900" lvl="1">
                <a:lnSpc>
                  <a:spcPts val="2800"/>
                </a:lnSpc>
                <a:buFont typeface="Arial"/>
                <a:buChar char="•"/>
              </a:pPr>
              <a:r>
                <a:rPr lang="en-US" sz="2000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The Zones teach healthy coping and regulation strategies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39329" y="6025321"/>
            <a:ext cx="9974497" cy="1014239"/>
            <a:chOff x="0" y="0"/>
            <a:chExt cx="3574635" cy="36348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3574635" cy="363480"/>
            </a:xfrm>
            <a:custGeom>
              <a:avLst/>
              <a:gdLst/>
              <a:ahLst/>
              <a:cxnLst/>
              <a:rect r="r" b="b" t="t" l="l"/>
              <a:pathLst>
                <a:path h="363480" w="3574635">
                  <a:moveTo>
                    <a:pt x="28718" y="0"/>
                  </a:moveTo>
                  <a:lnTo>
                    <a:pt x="3545916" y="0"/>
                  </a:lnTo>
                  <a:cubicBezTo>
                    <a:pt x="3553533" y="0"/>
                    <a:pt x="3560837" y="3026"/>
                    <a:pt x="3566223" y="8411"/>
                  </a:cubicBezTo>
                  <a:cubicBezTo>
                    <a:pt x="3571609" y="13797"/>
                    <a:pt x="3574635" y="21102"/>
                    <a:pt x="3574635" y="28718"/>
                  </a:cubicBezTo>
                  <a:lnTo>
                    <a:pt x="3574635" y="334762"/>
                  </a:lnTo>
                  <a:cubicBezTo>
                    <a:pt x="3574635" y="342379"/>
                    <a:pt x="3571609" y="349683"/>
                    <a:pt x="3566223" y="355069"/>
                  </a:cubicBezTo>
                  <a:cubicBezTo>
                    <a:pt x="3560837" y="360455"/>
                    <a:pt x="3553533" y="363480"/>
                    <a:pt x="3545916" y="363480"/>
                  </a:cubicBezTo>
                  <a:lnTo>
                    <a:pt x="28718" y="363480"/>
                  </a:lnTo>
                  <a:cubicBezTo>
                    <a:pt x="21102" y="363480"/>
                    <a:pt x="13797" y="360455"/>
                    <a:pt x="8411" y="355069"/>
                  </a:cubicBezTo>
                  <a:cubicBezTo>
                    <a:pt x="3026" y="349683"/>
                    <a:pt x="0" y="342379"/>
                    <a:pt x="0" y="334762"/>
                  </a:cubicBezTo>
                  <a:lnTo>
                    <a:pt x="0" y="28718"/>
                  </a:lnTo>
                  <a:cubicBezTo>
                    <a:pt x="0" y="21102"/>
                    <a:pt x="3026" y="13797"/>
                    <a:pt x="8411" y="8411"/>
                  </a:cubicBezTo>
                  <a:cubicBezTo>
                    <a:pt x="13797" y="3026"/>
                    <a:pt x="21102" y="0"/>
                    <a:pt x="28718" y="0"/>
                  </a:cubicBezTo>
                  <a:close/>
                </a:path>
              </a:pathLst>
            </a:custGeom>
            <a:solidFill>
              <a:srgbClr val="1C8ADB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114300"/>
              <a:ext cx="3574635" cy="47778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7000"/>
                </a:lnSpc>
              </a:pPr>
              <a:r>
                <a:rPr lang="en-US" sz="5000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Why teach the Zones of Regulation?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0249719" y="2630041"/>
            <a:ext cx="7516937" cy="7516937"/>
            <a:chOff x="0" y="0"/>
            <a:chExt cx="10022583" cy="10022583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0022583" cy="10022583"/>
            </a:xfrm>
            <a:custGeom>
              <a:avLst/>
              <a:gdLst/>
              <a:ahLst/>
              <a:cxnLst/>
              <a:rect r="r" b="b" t="t" l="l"/>
              <a:pathLst>
                <a:path h="10022583" w="10022583">
                  <a:moveTo>
                    <a:pt x="0" y="0"/>
                  </a:moveTo>
                  <a:lnTo>
                    <a:pt x="10022583" y="0"/>
                  </a:lnTo>
                  <a:lnTo>
                    <a:pt x="10022583" y="10022583"/>
                  </a:lnTo>
                  <a:lnTo>
                    <a:pt x="0" y="100225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21" id="21"/>
            <p:cNvSpPr txBox="true"/>
            <p:nvPr/>
          </p:nvSpPr>
          <p:spPr>
            <a:xfrm rot="0">
              <a:off x="893179" y="1334549"/>
              <a:ext cx="2830996" cy="31519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59"/>
                </a:lnSpc>
              </a:pPr>
              <a:r>
                <a:rPr lang="en-US" sz="3399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sad</a:t>
              </a:r>
            </a:p>
            <a:p>
              <a:pPr algn="ctr">
                <a:lnSpc>
                  <a:spcPts val="4759"/>
                </a:lnSpc>
              </a:pPr>
              <a:r>
                <a:rPr lang="en-US" sz="3399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sick</a:t>
              </a:r>
            </a:p>
            <a:p>
              <a:pPr algn="ctr">
                <a:lnSpc>
                  <a:spcPts val="4759"/>
                </a:lnSpc>
              </a:pPr>
              <a:r>
                <a:rPr lang="en-US" sz="3399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tired</a:t>
              </a:r>
            </a:p>
            <a:p>
              <a:pPr algn="ctr">
                <a:lnSpc>
                  <a:spcPts val="4759"/>
                </a:lnSpc>
              </a:pPr>
              <a:r>
                <a:rPr lang="en-US" sz="3399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bored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6111775" y="1152635"/>
              <a:ext cx="2830996" cy="31519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59"/>
                </a:lnSpc>
              </a:pPr>
              <a:r>
                <a:rPr lang="en-US" sz="3399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worried</a:t>
              </a:r>
            </a:p>
            <a:p>
              <a:pPr algn="ctr">
                <a:lnSpc>
                  <a:spcPts val="4759"/>
                </a:lnSpc>
              </a:pPr>
              <a:r>
                <a:rPr lang="en-US" sz="3399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frustrated</a:t>
              </a:r>
            </a:p>
            <a:p>
              <a:pPr algn="ctr">
                <a:lnSpc>
                  <a:spcPts val="4759"/>
                </a:lnSpc>
              </a:pPr>
              <a:r>
                <a:rPr lang="en-US" sz="3399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silly</a:t>
              </a:r>
            </a:p>
            <a:p>
              <a:pPr algn="ctr">
                <a:lnSpc>
                  <a:spcPts val="4759"/>
                </a:lnSpc>
              </a:pPr>
              <a:r>
                <a:rPr lang="en-US" sz="3399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excited</a:t>
              </a:r>
            </a:p>
          </p:txBody>
        </p:sp>
        <p:sp>
          <p:nvSpPr>
            <p:cNvPr name="TextBox 23" id="23"/>
            <p:cNvSpPr txBox="true"/>
            <p:nvPr/>
          </p:nvSpPr>
          <p:spPr>
            <a:xfrm rot="0">
              <a:off x="6111775" y="6079222"/>
              <a:ext cx="2830996" cy="23518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59"/>
                </a:lnSpc>
              </a:pPr>
              <a:r>
                <a:rPr lang="en-US" sz="3399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angry</a:t>
              </a:r>
            </a:p>
            <a:p>
              <a:pPr algn="ctr">
                <a:lnSpc>
                  <a:spcPts val="4759"/>
                </a:lnSpc>
              </a:pPr>
              <a:r>
                <a:rPr lang="en-US" sz="3399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wild</a:t>
              </a:r>
            </a:p>
            <a:p>
              <a:pPr algn="ctr">
                <a:lnSpc>
                  <a:spcPts val="4759"/>
                </a:lnSpc>
              </a:pPr>
              <a:r>
                <a:rPr lang="en-US" sz="3399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terrified</a:t>
              </a:r>
            </a:p>
          </p:txBody>
        </p:sp>
        <p:sp>
          <p:nvSpPr>
            <p:cNvPr name="TextBox 24" id="24"/>
            <p:cNvSpPr txBox="true"/>
            <p:nvPr/>
          </p:nvSpPr>
          <p:spPr>
            <a:xfrm rot="0">
              <a:off x="1280151" y="6296935"/>
              <a:ext cx="2830996" cy="23518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59"/>
                </a:lnSpc>
              </a:pPr>
              <a:r>
                <a:rPr lang="en-US" sz="3399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in control</a:t>
              </a:r>
            </a:p>
            <a:p>
              <a:pPr algn="ctr">
                <a:lnSpc>
                  <a:spcPts val="4759"/>
                </a:lnSpc>
              </a:pPr>
              <a:r>
                <a:rPr lang="en-US" sz="3399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calm</a:t>
              </a:r>
            </a:p>
            <a:p>
              <a:pPr algn="ctr">
                <a:lnSpc>
                  <a:spcPts val="4759"/>
                </a:lnSpc>
              </a:pPr>
              <a:r>
                <a:rPr lang="en-US" sz="3399">
                  <a:solidFill>
                    <a:srgbClr val="FFFFFF"/>
                  </a:solidFill>
                  <a:latin typeface="Chewy"/>
                  <a:ea typeface="Chewy"/>
                  <a:cs typeface="Chewy"/>
                  <a:sym typeface="Chewy"/>
                </a:rPr>
                <a:t>happy</a:t>
              </a:r>
            </a:p>
          </p:txBody>
        </p:sp>
      </p:grpSp>
      <p:sp>
        <p:nvSpPr>
          <p:cNvPr name="TextBox 25" id="25"/>
          <p:cNvSpPr txBox="true"/>
          <p:nvPr/>
        </p:nvSpPr>
        <p:spPr>
          <a:xfrm rot="0">
            <a:off x="39329" y="431018"/>
            <a:ext cx="9164083" cy="1081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893"/>
              </a:lnSpc>
            </a:pPr>
            <a:r>
              <a:rPr lang="en-US" sz="6352">
                <a:solidFill>
                  <a:srgbClr val="E96C07"/>
                </a:solidFill>
                <a:latin typeface="Gliker"/>
                <a:ea typeface="Gliker"/>
                <a:cs typeface="Gliker"/>
                <a:sym typeface="Gliker"/>
              </a:rPr>
              <a:t>Zones of Regulation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14435672" y="0"/>
            <a:ext cx="3852328" cy="2850723"/>
            <a:chOff x="0" y="0"/>
            <a:chExt cx="5136437" cy="3800964"/>
          </a:xfrm>
        </p:grpSpPr>
        <p:pic>
          <p:nvPicPr>
            <p:cNvPr name="Picture 27" id="27"/>
            <p:cNvPicPr>
              <a:picLocks noChangeAspect="true"/>
            </p:cNvPicPr>
            <p:nvPr/>
          </p:nvPicPr>
          <p:blipFill>
            <a:blip r:embed="rId6"/>
            <a:srcRect l="0" t="0" r="0" b="0"/>
            <a:stretch>
              <a:fillRect/>
            </a:stretch>
          </p:blipFill>
          <p:spPr>
            <a:xfrm flipH="false" flipV="false" rot="0">
              <a:off x="0" y="0"/>
              <a:ext cx="5136437" cy="3800964"/>
            </a:xfrm>
            <a:prstGeom prst="rect">
              <a:avLst/>
            </a:prstGeom>
          </p:spPr>
        </p:pic>
        <p:sp>
          <p:nvSpPr>
            <p:cNvPr name="TextBox 28" id="28"/>
            <p:cNvSpPr txBox="true"/>
            <p:nvPr/>
          </p:nvSpPr>
          <p:spPr>
            <a:xfrm rot="0">
              <a:off x="1121139" y="796451"/>
              <a:ext cx="2894159" cy="192605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312"/>
                </a:lnSpc>
              </a:pPr>
              <a:r>
                <a:rPr lang="en-US" sz="1652">
                  <a:solidFill>
                    <a:srgbClr val="FF914D"/>
                  </a:solidFill>
                  <a:latin typeface="Chewy"/>
                  <a:ea typeface="Chewy"/>
                  <a:cs typeface="Chewy"/>
                  <a:sym typeface="Chewy"/>
                </a:rPr>
                <a:t>No ‘bad’ Zone - all emotions are valid.</a:t>
              </a:r>
            </a:p>
            <a:p>
              <a:pPr algn="ctr">
                <a:lnSpc>
                  <a:spcPts val="2312"/>
                </a:lnSpc>
              </a:pPr>
              <a:r>
                <a:rPr lang="en-US" sz="1652">
                  <a:solidFill>
                    <a:srgbClr val="FF914D"/>
                  </a:solidFill>
                  <a:latin typeface="Chewy"/>
                  <a:ea typeface="Chewy"/>
                  <a:cs typeface="Chewy"/>
                  <a:sym typeface="Chewy"/>
                </a:rPr>
                <a:t>Zones helps children manage feelings &amp; behaviours</a:t>
              </a:r>
            </a:p>
          </p:txBody>
        </p:sp>
      </p:grpSp>
      <p:grpSp>
        <p:nvGrpSpPr>
          <p:cNvPr name="Group 29" id="29"/>
          <p:cNvGrpSpPr/>
          <p:nvPr/>
        </p:nvGrpSpPr>
        <p:grpSpPr>
          <a:xfrm rot="0">
            <a:off x="11520888" y="224931"/>
            <a:ext cx="2110277" cy="2110277"/>
            <a:chOff x="0" y="0"/>
            <a:chExt cx="6350000" cy="6350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7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859063" y="-387579"/>
            <a:ext cx="22704840" cy="3526246"/>
            <a:chOff x="0" y="0"/>
            <a:chExt cx="7087847" cy="1100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087846" cy="1100800"/>
            </a:xfrm>
            <a:custGeom>
              <a:avLst/>
              <a:gdLst/>
              <a:ahLst/>
              <a:cxnLst/>
              <a:rect r="r" b="b" t="t" l="l"/>
              <a:pathLst>
                <a:path h="1100800" w="7087846">
                  <a:moveTo>
                    <a:pt x="34098" y="0"/>
                  </a:moveTo>
                  <a:lnTo>
                    <a:pt x="7053749" y="0"/>
                  </a:lnTo>
                  <a:cubicBezTo>
                    <a:pt x="7072580" y="0"/>
                    <a:pt x="7087846" y="15266"/>
                    <a:pt x="7087846" y="34098"/>
                  </a:cubicBezTo>
                  <a:lnTo>
                    <a:pt x="7087846" y="1066702"/>
                  </a:lnTo>
                  <a:cubicBezTo>
                    <a:pt x="7087846" y="1075745"/>
                    <a:pt x="7084254" y="1084418"/>
                    <a:pt x="7077859" y="1090813"/>
                  </a:cubicBezTo>
                  <a:cubicBezTo>
                    <a:pt x="7071464" y="1097208"/>
                    <a:pt x="7062791" y="1100800"/>
                    <a:pt x="7053749" y="1100800"/>
                  </a:cubicBezTo>
                  <a:lnTo>
                    <a:pt x="34098" y="1100800"/>
                  </a:lnTo>
                  <a:cubicBezTo>
                    <a:pt x="15266" y="1100800"/>
                    <a:pt x="0" y="1085534"/>
                    <a:pt x="0" y="1066702"/>
                  </a:cubicBezTo>
                  <a:lnTo>
                    <a:pt x="0" y="34098"/>
                  </a:lnTo>
                  <a:cubicBezTo>
                    <a:pt x="0" y="15266"/>
                    <a:pt x="15266" y="0"/>
                    <a:pt x="34098" y="0"/>
                  </a:cubicBezTo>
                  <a:close/>
                </a:path>
              </a:pathLst>
            </a:custGeom>
            <a:solidFill>
              <a:srgbClr val="FFCE2A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7087847" cy="1138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3811482" y="5647321"/>
            <a:ext cx="4725760" cy="5944352"/>
          </a:xfrm>
          <a:custGeom>
            <a:avLst/>
            <a:gdLst/>
            <a:ahLst/>
            <a:cxnLst/>
            <a:rect r="r" b="b" t="t" l="l"/>
            <a:pathLst>
              <a:path h="5944352" w="4725760">
                <a:moveTo>
                  <a:pt x="0" y="0"/>
                </a:moveTo>
                <a:lnTo>
                  <a:pt x="4725760" y="0"/>
                </a:lnTo>
                <a:lnTo>
                  <a:pt x="4725760" y="5944352"/>
                </a:lnTo>
                <a:lnTo>
                  <a:pt x="0" y="59443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225077">
            <a:off x="16118681" y="1262250"/>
            <a:ext cx="1711662" cy="4149483"/>
          </a:xfrm>
          <a:custGeom>
            <a:avLst/>
            <a:gdLst/>
            <a:ahLst/>
            <a:cxnLst/>
            <a:rect r="r" b="b" t="t" l="l"/>
            <a:pathLst>
              <a:path h="4149483" w="1711662">
                <a:moveTo>
                  <a:pt x="0" y="0"/>
                </a:moveTo>
                <a:lnTo>
                  <a:pt x="1711662" y="0"/>
                </a:lnTo>
                <a:lnTo>
                  <a:pt x="1711662" y="4149483"/>
                </a:lnTo>
                <a:lnTo>
                  <a:pt x="0" y="41494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843205">
            <a:off x="10507888" y="-404220"/>
            <a:ext cx="2217478" cy="3924740"/>
          </a:xfrm>
          <a:custGeom>
            <a:avLst/>
            <a:gdLst/>
            <a:ahLst/>
            <a:cxnLst/>
            <a:rect r="r" b="b" t="t" l="l"/>
            <a:pathLst>
              <a:path h="3924740" w="2217478">
                <a:moveTo>
                  <a:pt x="0" y="0"/>
                </a:moveTo>
                <a:lnTo>
                  <a:pt x="2217478" y="0"/>
                </a:lnTo>
                <a:lnTo>
                  <a:pt x="2217478" y="3924739"/>
                </a:lnTo>
                <a:lnTo>
                  <a:pt x="0" y="392473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281285" y="4268106"/>
            <a:ext cx="426952" cy="426952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7ADB1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845002" y="1089614"/>
            <a:ext cx="8648355" cy="20796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9999">
                <a:solidFill>
                  <a:srgbClr val="FFFFFF"/>
                </a:solidFill>
                <a:latin typeface="Gliker"/>
                <a:ea typeface="Gliker"/>
                <a:cs typeface="Gliker"/>
                <a:sym typeface="Gliker"/>
              </a:rPr>
              <a:t>WHAT TO BRING</a:t>
            </a:r>
          </a:p>
        </p:txBody>
      </p:sp>
      <p:sp>
        <p:nvSpPr>
          <p:cNvPr name="AutoShape 12" id="12"/>
          <p:cNvSpPr/>
          <p:nvPr/>
        </p:nvSpPr>
        <p:spPr>
          <a:xfrm flipV="true">
            <a:off x="1494761" y="4695058"/>
            <a:ext cx="0" cy="3025024"/>
          </a:xfrm>
          <a:prstGeom prst="line">
            <a:avLst/>
          </a:prstGeom>
          <a:ln cap="flat" w="28575">
            <a:solidFill>
              <a:srgbClr val="000000"/>
            </a:solidFill>
            <a:prstDash val="lgDash"/>
            <a:headEnd type="none" len="sm" w="sm"/>
            <a:tailEnd type="none" len="sm" w="sm"/>
          </a:ln>
        </p:spPr>
      </p:sp>
      <p:grpSp>
        <p:nvGrpSpPr>
          <p:cNvPr name="Group 13" id="13"/>
          <p:cNvGrpSpPr/>
          <p:nvPr/>
        </p:nvGrpSpPr>
        <p:grpSpPr>
          <a:xfrm rot="0">
            <a:off x="1281285" y="5887356"/>
            <a:ext cx="426952" cy="426952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6854E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281285" y="7506606"/>
            <a:ext cx="426952" cy="426952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9D2C2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19" id="19"/>
          <p:cNvSpPr/>
          <p:nvPr/>
        </p:nvSpPr>
        <p:spPr>
          <a:xfrm flipV="true">
            <a:off x="10249331" y="4695058"/>
            <a:ext cx="0" cy="3025024"/>
          </a:xfrm>
          <a:prstGeom prst="line">
            <a:avLst/>
          </a:prstGeom>
          <a:ln cap="flat" w="28575">
            <a:solidFill>
              <a:srgbClr val="000000"/>
            </a:solidFill>
            <a:prstDash val="lgDash"/>
            <a:headEnd type="none" len="sm" w="sm"/>
            <a:tailEnd type="none" len="sm" w="sm"/>
          </a:ln>
        </p:spPr>
      </p:sp>
      <p:grpSp>
        <p:nvGrpSpPr>
          <p:cNvPr name="Group 20" id="20"/>
          <p:cNvGrpSpPr/>
          <p:nvPr/>
        </p:nvGrpSpPr>
        <p:grpSpPr>
          <a:xfrm rot="0">
            <a:off x="10021568" y="4268106"/>
            <a:ext cx="426952" cy="426952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F4251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0021568" y="5887356"/>
            <a:ext cx="426952" cy="426952"/>
            <a:chOff x="0" y="0"/>
            <a:chExt cx="812800" cy="8128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CE2A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10021568" y="7506606"/>
            <a:ext cx="426952" cy="426952"/>
            <a:chOff x="0" y="0"/>
            <a:chExt cx="812800" cy="8128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C6959"/>
            </a:solidFill>
          </p:spPr>
        </p:sp>
        <p:sp>
          <p:nvSpPr>
            <p:cNvPr name="TextBox 28" id="2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9" id="29"/>
          <p:cNvSpPr txBox="true"/>
          <p:nvPr/>
        </p:nvSpPr>
        <p:spPr>
          <a:xfrm rot="0">
            <a:off x="2137044" y="4213288"/>
            <a:ext cx="5020002" cy="948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9"/>
              </a:lnSpc>
            </a:pPr>
            <a:r>
              <a:rPr lang="en-US" sz="3399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PE Kit on Mondays (take home on Fridays)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2137044" y="5874455"/>
            <a:ext cx="5020002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9"/>
              </a:lnSpc>
            </a:pPr>
            <a:r>
              <a:rPr lang="en-US" sz="3399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Book Bag 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2137044" y="7070160"/>
            <a:ext cx="5020002" cy="1881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9"/>
              </a:lnSpc>
            </a:pPr>
            <a:r>
              <a:rPr lang="en-US" sz="3399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Reusable water bottle - with child’s name on. Make sure they have seen it before school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0877144" y="4296681"/>
            <a:ext cx="5020002" cy="948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9"/>
              </a:lnSpc>
            </a:pPr>
            <a:r>
              <a:rPr lang="en-US" sz="3399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Coat with a hood - if cold or wet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0877144" y="5874455"/>
            <a:ext cx="5020002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9"/>
              </a:lnSpc>
            </a:pPr>
            <a:r>
              <a:rPr lang="en-US" sz="3399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A big smile!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0877144" y="7432110"/>
            <a:ext cx="5020002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9"/>
              </a:lnSpc>
            </a:pPr>
            <a:r>
              <a:rPr lang="en-US" sz="3399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Lots of energy!</a:t>
            </a:r>
          </a:p>
        </p:txBody>
      </p:sp>
      <p:grpSp>
        <p:nvGrpSpPr>
          <p:cNvPr name="Group 35" id="35"/>
          <p:cNvGrpSpPr/>
          <p:nvPr/>
        </p:nvGrpSpPr>
        <p:grpSpPr>
          <a:xfrm rot="0">
            <a:off x="7157046" y="869500"/>
            <a:ext cx="2110277" cy="2110277"/>
            <a:chOff x="0" y="0"/>
            <a:chExt cx="6350000" cy="63500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8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859063" y="-387579"/>
            <a:ext cx="22704840" cy="3227737"/>
            <a:chOff x="0" y="0"/>
            <a:chExt cx="7087847" cy="100761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087846" cy="1007613"/>
            </a:xfrm>
            <a:custGeom>
              <a:avLst/>
              <a:gdLst/>
              <a:ahLst/>
              <a:cxnLst/>
              <a:rect r="r" b="b" t="t" l="l"/>
              <a:pathLst>
                <a:path h="1007613" w="7087846">
                  <a:moveTo>
                    <a:pt x="34098" y="0"/>
                  </a:moveTo>
                  <a:lnTo>
                    <a:pt x="7053749" y="0"/>
                  </a:lnTo>
                  <a:cubicBezTo>
                    <a:pt x="7072580" y="0"/>
                    <a:pt x="7087846" y="15266"/>
                    <a:pt x="7087846" y="34098"/>
                  </a:cubicBezTo>
                  <a:lnTo>
                    <a:pt x="7087846" y="973515"/>
                  </a:lnTo>
                  <a:cubicBezTo>
                    <a:pt x="7087846" y="982559"/>
                    <a:pt x="7084254" y="991232"/>
                    <a:pt x="7077859" y="997626"/>
                  </a:cubicBezTo>
                  <a:cubicBezTo>
                    <a:pt x="7071464" y="1004021"/>
                    <a:pt x="7062791" y="1007613"/>
                    <a:pt x="7053749" y="1007613"/>
                  </a:cubicBezTo>
                  <a:lnTo>
                    <a:pt x="34098" y="1007613"/>
                  </a:lnTo>
                  <a:cubicBezTo>
                    <a:pt x="15266" y="1007613"/>
                    <a:pt x="0" y="992347"/>
                    <a:pt x="0" y="973515"/>
                  </a:cubicBezTo>
                  <a:lnTo>
                    <a:pt x="0" y="34098"/>
                  </a:lnTo>
                  <a:cubicBezTo>
                    <a:pt x="0" y="15266"/>
                    <a:pt x="15266" y="0"/>
                    <a:pt x="34098" y="0"/>
                  </a:cubicBezTo>
                  <a:close/>
                </a:path>
              </a:pathLst>
            </a:custGeom>
            <a:solidFill>
              <a:srgbClr val="E96C07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7087847" cy="104571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4196292" y="941487"/>
            <a:ext cx="3113933" cy="4037514"/>
          </a:xfrm>
          <a:custGeom>
            <a:avLst/>
            <a:gdLst/>
            <a:ahLst/>
            <a:cxnLst/>
            <a:rect r="r" b="b" t="t" l="l"/>
            <a:pathLst>
              <a:path h="4037514" w="3113933">
                <a:moveTo>
                  <a:pt x="0" y="0"/>
                </a:moveTo>
                <a:lnTo>
                  <a:pt x="3113933" y="0"/>
                </a:lnTo>
                <a:lnTo>
                  <a:pt x="3113933" y="4037514"/>
                </a:lnTo>
                <a:lnTo>
                  <a:pt x="0" y="40375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289414">
            <a:off x="11962945" y="-81799"/>
            <a:ext cx="1103896" cy="3176679"/>
          </a:xfrm>
          <a:custGeom>
            <a:avLst/>
            <a:gdLst/>
            <a:ahLst/>
            <a:cxnLst/>
            <a:rect r="r" b="b" t="t" l="l"/>
            <a:pathLst>
              <a:path h="3176679" w="1103896">
                <a:moveTo>
                  <a:pt x="0" y="0"/>
                </a:moveTo>
                <a:lnTo>
                  <a:pt x="1103896" y="0"/>
                </a:lnTo>
                <a:lnTo>
                  <a:pt x="1103896" y="3176679"/>
                </a:lnTo>
                <a:lnTo>
                  <a:pt x="0" y="31766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095187" y="3175919"/>
            <a:ext cx="923412" cy="923412"/>
          </a:xfrm>
          <a:custGeom>
            <a:avLst/>
            <a:gdLst/>
            <a:ahLst/>
            <a:cxnLst/>
            <a:rect r="r" b="b" t="t" l="l"/>
            <a:pathLst>
              <a:path h="923412" w="923412">
                <a:moveTo>
                  <a:pt x="0" y="0"/>
                </a:moveTo>
                <a:lnTo>
                  <a:pt x="923412" y="0"/>
                </a:lnTo>
                <a:lnTo>
                  <a:pt x="923412" y="923412"/>
                </a:lnTo>
                <a:lnTo>
                  <a:pt x="0" y="92341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4742228" y="3372513"/>
            <a:ext cx="426952" cy="6365550"/>
            <a:chOff x="0" y="0"/>
            <a:chExt cx="569269" cy="8487401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569269" cy="569269"/>
              <a:chOff x="0" y="0"/>
              <a:chExt cx="812800" cy="8128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7ADB1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AutoShape 12" id="12"/>
            <p:cNvSpPr/>
            <p:nvPr/>
          </p:nvSpPr>
          <p:spPr>
            <a:xfrm flipV="true">
              <a:off x="284634" y="569269"/>
              <a:ext cx="0" cy="7348863"/>
            </a:xfrm>
            <a:prstGeom prst="line">
              <a:avLst/>
            </a:prstGeom>
            <a:ln cap="flat" w="38100">
              <a:solidFill>
                <a:srgbClr val="000000"/>
              </a:solidFill>
              <a:prstDash val="lgDash"/>
              <a:headEnd type="none" len="sm" w="sm"/>
              <a:tailEnd type="none" len="sm" w="sm"/>
            </a:ln>
          </p:spPr>
        </p:sp>
        <p:grpSp>
          <p:nvGrpSpPr>
            <p:cNvPr name="Group 13" id="13"/>
            <p:cNvGrpSpPr/>
            <p:nvPr/>
          </p:nvGrpSpPr>
          <p:grpSpPr>
            <a:xfrm rot="0">
              <a:off x="0" y="1981225"/>
              <a:ext cx="569269" cy="569269"/>
              <a:chOff x="0" y="0"/>
              <a:chExt cx="812800" cy="81280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BC5FF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16" id="16"/>
            <p:cNvGrpSpPr/>
            <p:nvPr/>
          </p:nvGrpSpPr>
          <p:grpSpPr>
            <a:xfrm rot="0">
              <a:off x="0" y="3960194"/>
              <a:ext cx="569269" cy="569269"/>
              <a:chOff x="0" y="0"/>
              <a:chExt cx="812800" cy="812800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9D2C2"/>
              </a:solidFill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19" id="19"/>
            <p:cNvGrpSpPr/>
            <p:nvPr/>
          </p:nvGrpSpPr>
          <p:grpSpPr>
            <a:xfrm rot="0">
              <a:off x="0" y="5939163"/>
              <a:ext cx="569269" cy="569269"/>
              <a:chOff x="0" y="0"/>
              <a:chExt cx="812800" cy="812800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96C07"/>
              </a:solidFill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22" id="22"/>
            <p:cNvGrpSpPr/>
            <p:nvPr/>
          </p:nvGrpSpPr>
          <p:grpSpPr>
            <a:xfrm rot="0">
              <a:off x="0" y="7918132"/>
              <a:ext cx="569269" cy="569269"/>
              <a:chOff x="0" y="0"/>
              <a:chExt cx="812800" cy="812800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CE2A"/>
              </a:solidFill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</p:grpSp>
      <p:sp>
        <p:nvSpPr>
          <p:cNvPr name="Freeform 25" id="25"/>
          <p:cNvSpPr/>
          <p:nvPr/>
        </p:nvSpPr>
        <p:spPr>
          <a:xfrm flipH="false" flipV="false" rot="0">
            <a:off x="3095187" y="4442351"/>
            <a:ext cx="1181073" cy="1073300"/>
          </a:xfrm>
          <a:custGeom>
            <a:avLst/>
            <a:gdLst/>
            <a:ahLst/>
            <a:cxnLst/>
            <a:rect r="r" b="b" t="t" l="l"/>
            <a:pathLst>
              <a:path h="1073300" w="1181073">
                <a:moveTo>
                  <a:pt x="0" y="0"/>
                </a:moveTo>
                <a:lnTo>
                  <a:pt x="1181073" y="0"/>
                </a:lnTo>
                <a:lnTo>
                  <a:pt x="1181073" y="1073300"/>
                </a:lnTo>
                <a:lnTo>
                  <a:pt x="0" y="10733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3201304" y="5958410"/>
            <a:ext cx="968021" cy="968021"/>
          </a:xfrm>
          <a:custGeom>
            <a:avLst/>
            <a:gdLst/>
            <a:ahLst/>
            <a:cxnLst/>
            <a:rect r="r" b="b" t="t" l="l"/>
            <a:pathLst>
              <a:path h="968021" w="968021">
                <a:moveTo>
                  <a:pt x="0" y="0"/>
                </a:moveTo>
                <a:lnTo>
                  <a:pt x="968021" y="0"/>
                </a:lnTo>
                <a:lnTo>
                  <a:pt x="968021" y="968022"/>
                </a:lnTo>
                <a:lnTo>
                  <a:pt x="0" y="96802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 descr="Symbol"/>
          <p:cNvSpPr/>
          <p:nvPr/>
        </p:nvSpPr>
        <p:spPr>
          <a:xfrm flipH="false" flipV="false" rot="0">
            <a:off x="3240718" y="7655959"/>
            <a:ext cx="889194" cy="889194"/>
          </a:xfrm>
          <a:custGeom>
            <a:avLst/>
            <a:gdLst/>
            <a:ahLst/>
            <a:cxnLst/>
            <a:rect r="r" b="b" t="t" l="l"/>
            <a:pathLst>
              <a:path h="889194" w="889194">
                <a:moveTo>
                  <a:pt x="0" y="0"/>
                </a:moveTo>
                <a:lnTo>
                  <a:pt x="889194" y="0"/>
                </a:lnTo>
                <a:lnTo>
                  <a:pt x="889194" y="889195"/>
                </a:lnTo>
                <a:lnTo>
                  <a:pt x="0" y="88919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2775714" y="9081195"/>
            <a:ext cx="1819201" cy="829743"/>
          </a:xfrm>
          <a:custGeom>
            <a:avLst/>
            <a:gdLst/>
            <a:ahLst/>
            <a:cxnLst/>
            <a:rect r="r" b="b" t="t" l="l"/>
            <a:pathLst>
              <a:path h="829743" w="1819201">
                <a:moveTo>
                  <a:pt x="0" y="0"/>
                </a:moveTo>
                <a:lnTo>
                  <a:pt x="1819201" y="0"/>
                </a:lnTo>
                <a:lnTo>
                  <a:pt x="1819201" y="829742"/>
                </a:lnTo>
                <a:lnTo>
                  <a:pt x="0" y="82974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pic>
        <p:nvPicPr>
          <p:cNvPr name="Picture 29" id="29"/>
          <p:cNvPicPr>
            <a:picLocks noChangeAspect="true"/>
          </p:cNvPicPr>
          <p:nvPr/>
        </p:nvPicPr>
        <p:blipFill>
          <a:blip r:embed="rId15"/>
          <a:srcRect l="0" t="0" r="0" b="0"/>
          <a:stretch>
            <a:fillRect/>
          </a:stretch>
        </p:blipFill>
        <p:spPr>
          <a:xfrm flipH="false" flipV="false" rot="1705173">
            <a:off x="12668560" y="5839784"/>
            <a:ext cx="3706480" cy="3632351"/>
          </a:xfrm>
          <a:prstGeom prst="rect">
            <a:avLst/>
          </a:prstGeom>
        </p:spPr>
      </p:pic>
      <p:sp>
        <p:nvSpPr>
          <p:cNvPr name="TextBox 30" id="30"/>
          <p:cNvSpPr txBox="true"/>
          <p:nvPr/>
        </p:nvSpPr>
        <p:spPr>
          <a:xfrm rot="0">
            <a:off x="845002" y="905916"/>
            <a:ext cx="8648355" cy="20796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</a:pPr>
            <a:r>
              <a:rPr lang="en-US" sz="9999">
                <a:solidFill>
                  <a:srgbClr val="FFFFFF"/>
                </a:solidFill>
                <a:latin typeface="Gliker"/>
                <a:ea typeface="Gliker"/>
                <a:cs typeface="Gliker"/>
                <a:sym typeface="Gliker"/>
              </a:rPr>
              <a:t>Our Contact Details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5426354" y="3401088"/>
            <a:ext cx="5020002" cy="501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9"/>
              </a:lnSpc>
            </a:pPr>
            <a:r>
              <a:rPr lang="en-US" sz="3499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029 2048 1608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5424446" y="4822625"/>
            <a:ext cx="8074004" cy="501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9"/>
              </a:lnSpc>
            </a:pPr>
            <a:r>
              <a:rPr lang="en-US" sz="3499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stmarythevirginprm@cardiff.gov.uk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5426354" y="7811000"/>
            <a:ext cx="5020002" cy="501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9"/>
              </a:lnSpc>
            </a:pPr>
            <a:r>
              <a:rPr lang="en-US" sz="3499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@smtvcardiff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5426354" y="9236413"/>
            <a:ext cx="5020002" cy="501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9"/>
              </a:lnSpc>
            </a:pPr>
            <a:r>
              <a:rPr lang="en-US" sz="3499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Schoop ID 17408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5426354" y="6318751"/>
            <a:ext cx="8074004" cy="501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9"/>
              </a:lnSpc>
            </a:pPr>
            <a:r>
              <a:rPr lang="en-US" sz="3499" b="true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www.stmarythevirginprm.co.uk</a:t>
            </a:r>
          </a:p>
        </p:txBody>
      </p:sp>
      <p:grpSp>
        <p:nvGrpSpPr>
          <p:cNvPr name="Group 36" id="36"/>
          <p:cNvGrpSpPr/>
          <p:nvPr/>
        </p:nvGrpSpPr>
        <p:grpSpPr>
          <a:xfrm rot="0">
            <a:off x="8723218" y="496341"/>
            <a:ext cx="2110277" cy="2110277"/>
            <a:chOff x="0" y="0"/>
            <a:chExt cx="6350000" cy="635000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6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859063" y="-387579"/>
            <a:ext cx="22704840" cy="2642472"/>
            <a:chOff x="0" y="0"/>
            <a:chExt cx="7087847" cy="82490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087846" cy="824909"/>
            </a:xfrm>
            <a:custGeom>
              <a:avLst/>
              <a:gdLst/>
              <a:ahLst/>
              <a:cxnLst/>
              <a:rect r="r" b="b" t="t" l="l"/>
              <a:pathLst>
                <a:path h="824909" w="7087846">
                  <a:moveTo>
                    <a:pt x="34098" y="0"/>
                  </a:moveTo>
                  <a:lnTo>
                    <a:pt x="7053749" y="0"/>
                  </a:lnTo>
                  <a:cubicBezTo>
                    <a:pt x="7072580" y="0"/>
                    <a:pt x="7087846" y="15266"/>
                    <a:pt x="7087846" y="34098"/>
                  </a:cubicBezTo>
                  <a:lnTo>
                    <a:pt x="7087846" y="790811"/>
                  </a:lnTo>
                  <a:cubicBezTo>
                    <a:pt x="7087846" y="799855"/>
                    <a:pt x="7084254" y="808528"/>
                    <a:pt x="7077859" y="814922"/>
                  </a:cubicBezTo>
                  <a:cubicBezTo>
                    <a:pt x="7071464" y="821317"/>
                    <a:pt x="7062791" y="824909"/>
                    <a:pt x="7053749" y="824909"/>
                  </a:cubicBezTo>
                  <a:lnTo>
                    <a:pt x="34098" y="824909"/>
                  </a:lnTo>
                  <a:cubicBezTo>
                    <a:pt x="15266" y="824909"/>
                    <a:pt x="0" y="809643"/>
                    <a:pt x="0" y="790811"/>
                  </a:cubicBezTo>
                  <a:lnTo>
                    <a:pt x="0" y="34098"/>
                  </a:lnTo>
                  <a:cubicBezTo>
                    <a:pt x="0" y="15266"/>
                    <a:pt x="15266" y="0"/>
                    <a:pt x="34098" y="0"/>
                  </a:cubicBezTo>
                  <a:close/>
                </a:path>
              </a:pathLst>
            </a:custGeom>
            <a:solidFill>
              <a:srgbClr val="E96C07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7087847" cy="8630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5018610" y="0"/>
            <a:ext cx="3113933" cy="4037514"/>
          </a:xfrm>
          <a:custGeom>
            <a:avLst/>
            <a:gdLst/>
            <a:ahLst/>
            <a:cxnLst/>
            <a:rect r="r" b="b" t="t" l="l"/>
            <a:pathLst>
              <a:path h="4037514" w="3113933">
                <a:moveTo>
                  <a:pt x="0" y="0"/>
                </a:moveTo>
                <a:lnTo>
                  <a:pt x="3113933" y="0"/>
                </a:lnTo>
                <a:lnTo>
                  <a:pt x="3113933" y="4037514"/>
                </a:lnTo>
                <a:lnTo>
                  <a:pt x="0" y="40375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289414">
            <a:off x="12624024" y="-416084"/>
            <a:ext cx="1103896" cy="3176679"/>
          </a:xfrm>
          <a:custGeom>
            <a:avLst/>
            <a:gdLst/>
            <a:ahLst/>
            <a:cxnLst/>
            <a:rect r="r" b="b" t="t" l="l"/>
            <a:pathLst>
              <a:path h="3176679" w="1103896">
                <a:moveTo>
                  <a:pt x="0" y="0"/>
                </a:moveTo>
                <a:lnTo>
                  <a:pt x="1103896" y="0"/>
                </a:lnTo>
                <a:lnTo>
                  <a:pt x="1103896" y="3176679"/>
                </a:lnTo>
                <a:lnTo>
                  <a:pt x="0" y="31766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9144000" y="-26438"/>
            <a:ext cx="2110277" cy="2110277"/>
            <a:chOff x="0" y="0"/>
            <a:chExt cx="6350000" cy="6350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6"/>
              <a:stretch>
                <a:fillRect l="-2148" t="0" r="-6941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1342713" y="3180913"/>
            <a:ext cx="14795535" cy="6795142"/>
            <a:chOff x="0" y="0"/>
            <a:chExt cx="5302386" cy="243522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5302386" cy="2435225"/>
            </a:xfrm>
            <a:custGeom>
              <a:avLst/>
              <a:gdLst/>
              <a:ahLst/>
              <a:cxnLst/>
              <a:rect r="r" b="b" t="t" l="l"/>
              <a:pathLst>
                <a:path h="2435225" w="5302386">
                  <a:moveTo>
                    <a:pt x="19361" y="0"/>
                  </a:moveTo>
                  <a:lnTo>
                    <a:pt x="5283025" y="0"/>
                  </a:lnTo>
                  <a:cubicBezTo>
                    <a:pt x="5293718" y="0"/>
                    <a:pt x="5302386" y="8668"/>
                    <a:pt x="5302386" y="19361"/>
                  </a:cubicBezTo>
                  <a:lnTo>
                    <a:pt x="5302386" y="2415865"/>
                  </a:lnTo>
                  <a:cubicBezTo>
                    <a:pt x="5302386" y="2426557"/>
                    <a:pt x="5293718" y="2435225"/>
                    <a:pt x="5283025" y="2435225"/>
                  </a:cubicBezTo>
                  <a:lnTo>
                    <a:pt x="19361" y="2435225"/>
                  </a:lnTo>
                  <a:cubicBezTo>
                    <a:pt x="8668" y="2435225"/>
                    <a:pt x="0" y="2426557"/>
                    <a:pt x="0" y="2415865"/>
                  </a:cubicBezTo>
                  <a:lnTo>
                    <a:pt x="0" y="19361"/>
                  </a:lnTo>
                  <a:cubicBezTo>
                    <a:pt x="0" y="8668"/>
                    <a:pt x="8668" y="0"/>
                    <a:pt x="19361" y="0"/>
                  </a:cubicBezTo>
                  <a:close/>
                </a:path>
              </a:pathLst>
            </a:custGeom>
            <a:solidFill>
              <a:srgbClr val="1C8ADB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95250"/>
              <a:ext cx="5302386" cy="25304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6999"/>
                </a:lnSpc>
              </a:pPr>
              <a:r>
                <a:rPr lang="en-US" sz="4999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During the year your child will have the following tests by the School Nursing Team:</a:t>
              </a:r>
            </a:p>
            <a:p>
              <a:pPr algn="l" marL="1079484" indent="-539742" lvl="1">
                <a:lnSpc>
                  <a:spcPts val="6999"/>
                </a:lnSpc>
                <a:buFont typeface="Arial"/>
                <a:buChar char="•"/>
              </a:pPr>
              <a:r>
                <a:rPr lang="en-US" sz="4999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Hearing Test</a:t>
              </a:r>
            </a:p>
            <a:p>
              <a:pPr algn="l" marL="1079484" indent="-539742" lvl="1">
                <a:lnSpc>
                  <a:spcPts val="6999"/>
                </a:lnSpc>
                <a:buFont typeface="Arial"/>
                <a:buChar char="•"/>
              </a:pPr>
              <a:r>
                <a:rPr lang="en-US" sz="4999">
                  <a:solidFill>
                    <a:srgbClr val="FFFFFF"/>
                  </a:solidFill>
                  <a:latin typeface="Canva Sans 2"/>
                  <a:ea typeface="Canva Sans 2"/>
                  <a:cs typeface="Canva Sans 2"/>
                  <a:sym typeface="Canva Sans 2"/>
                </a:rPr>
                <a:t>Height, weight and sight</a:t>
              </a: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4604474" y="4788211"/>
            <a:ext cx="2316451" cy="4679699"/>
          </a:xfrm>
          <a:custGeom>
            <a:avLst/>
            <a:gdLst/>
            <a:ahLst/>
            <a:cxnLst/>
            <a:rect r="r" b="b" t="t" l="l"/>
            <a:pathLst>
              <a:path h="4679699" w="2316451">
                <a:moveTo>
                  <a:pt x="0" y="0"/>
                </a:moveTo>
                <a:lnTo>
                  <a:pt x="2316451" y="0"/>
                </a:lnTo>
                <a:lnTo>
                  <a:pt x="2316451" y="4679699"/>
                </a:lnTo>
                <a:lnTo>
                  <a:pt x="0" y="467969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369679" y="392266"/>
            <a:ext cx="8504605" cy="6364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5"/>
              </a:lnSpc>
            </a:pPr>
            <a:r>
              <a:rPr lang="en-US" sz="5825">
                <a:solidFill>
                  <a:srgbClr val="FFFFFF"/>
                </a:solidFill>
                <a:latin typeface="Gliker"/>
                <a:ea typeface="Gliker"/>
                <a:cs typeface="Gliker"/>
                <a:sym typeface="Gliker"/>
              </a:rPr>
              <a:t>School Nursing Team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96C0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014939" y="3644083"/>
            <a:ext cx="14258123" cy="69786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0"/>
              </a:lnSpc>
            </a:pPr>
            <a:r>
              <a:rPr lang="en-US" sz="20000">
                <a:solidFill>
                  <a:srgbClr val="F8F6F1"/>
                </a:solidFill>
                <a:latin typeface="Gliker"/>
                <a:ea typeface="Gliker"/>
                <a:cs typeface="Gliker"/>
                <a:sym typeface="Gliker"/>
              </a:rPr>
              <a:t>QUESTIONS?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5899138" y="2962585"/>
            <a:ext cx="6489723" cy="764665"/>
            <a:chOff x="0" y="0"/>
            <a:chExt cx="2022212" cy="23827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022211" cy="238271"/>
            </a:xfrm>
            <a:custGeom>
              <a:avLst/>
              <a:gdLst/>
              <a:ahLst/>
              <a:cxnLst/>
              <a:rect r="r" b="b" t="t" l="l"/>
              <a:pathLst>
                <a:path h="238271" w="2022211">
                  <a:moveTo>
                    <a:pt x="60840" y="0"/>
                  </a:moveTo>
                  <a:lnTo>
                    <a:pt x="1961371" y="0"/>
                  </a:lnTo>
                  <a:cubicBezTo>
                    <a:pt x="1977507" y="0"/>
                    <a:pt x="1992982" y="6410"/>
                    <a:pt x="2004392" y="17820"/>
                  </a:cubicBezTo>
                  <a:cubicBezTo>
                    <a:pt x="2015802" y="29230"/>
                    <a:pt x="2022211" y="44705"/>
                    <a:pt x="2022211" y="60840"/>
                  </a:cubicBezTo>
                  <a:lnTo>
                    <a:pt x="2022211" y="177431"/>
                  </a:lnTo>
                  <a:cubicBezTo>
                    <a:pt x="2022211" y="193567"/>
                    <a:pt x="2015802" y="209042"/>
                    <a:pt x="2004392" y="220451"/>
                  </a:cubicBezTo>
                  <a:cubicBezTo>
                    <a:pt x="1992982" y="231861"/>
                    <a:pt x="1977507" y="238271"/>
                    <a:pt x="1961371" y="238271"/>
                  </a:cubicBezTo>
                  <a:lnTo>
                    <a:pt x="60840" y="238271"/>
                  </a:lnTo>
                  <a:cubicBezTo>
                    <a:pt x="44705" y="238271"/>
                    <a:pt x="29230" y="231861"/>
                    <a:pt x="17820" y="220451"/>
                  </a:cubicBezTo>
                  <a:cubicBezTo>
                    <a:pt x="6410" y="209042"/>
                    <a:pt x="0" y="193567"/>
                    <a:pt x="0" y="177431"/>
                  </a:cubicBezTo>
                  <a:lnTo>
                    <a:pt x="0" y="60840"/>
                  </a:lnTo>
                  <a:cubicBezTo>
                    <a:pt x="0" y="44705"/>
                    <a:pt x="6410" y="29230"/>
                    <a:pt x="17820" y="17820"/>
                  </a:cubicBezTo>
                  <a:cubicBezTo>
                    <a:pt x="29230" y="6410"/>
                    <a:pt x="44705" y="0"/>
                    <a:pt x="60840" y="0"/>
                  </a:cubicBezTo>
                  <a:close/>
                </a:path>
              </a:pathLst>
            </a:custGeom>
            <a:solidFill>
              <a:srgbClr val="F2BD01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2022212" cy="27637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1612353">
            <a:off x="-475560" y="6732621"/>
            <a:ext cx="3008520" cy="6062510"/>
          </a:xfrm>
          <a:custGeom>
            <a:avLst/>
            <a:gdLst/>
            <a:ahLst/>
            <a:cxnLst/>
            <a:rect r="r" b="b" t="t" l="l"/>
            <a:pathLst>
              <a:path h="6062510" w="3008520">
                <a:moveTo>
                  <a:pt x="0" y="0"/>
                </a:moveTo>
                <a:lnTo>
                  <a:pt x="3008520" y="0"/>
                </a:lnTo>
                <a:lnTo>
                  <a:pt x="3008520" y="6062510"/>
                </a:lnTo>
                <a:lnTo>
                  <a:pt x="0" y="60625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71629">
            <a:off x="14252731" y="-584262"/>
            <a:ext cx="2959189" cy="4579015"/>
          </a:xfrm>
          <a:custGeom>
            <a:avLst/>
            <a:gdLst/>
            <a:ahLst/>
            <a:cxnLst/>
            <a:rect r="r" b="b" t="t" l="l"/>
            <a:pathLst>
              <a:path h="4579015" w="2959189">
                <a:moveTo>
                  <a:pt x="0" y="0"/>
                </a:moveTo>
                <a:lnTo>
                  <a:pt x="2959189" y="0"/>
                </a:lnTo>
                <a:lnTo>
                  <a:pt x="2959189" y="4579015"/>
                </a:lnTo>
                <a:lnTo>
                  <a:pt x="0" y="457901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967270" y="6591517"/>
            <a:ext cx="4618132" cy="6879898"/>
          </a:xfrm>
          <a:custGeom>
            <a:avLst/>
            <a:gdLst/>
            <a:ahLst/>
            <a:cxnLst/>
            <a:rect r="r" b="b" t="t" l="l"/>
            <a:pathLst>
              <a:path h="6879898" w="4618132">
                <a:moveTo>
                  <a:pt x="0" y="0"/>
                </a:moveTo>
                <a:lnTo>
                  <a:pt x="4618132" y="0"/>
                </a:lnTo>
                <a:lnTo>
                  <a:pt x="4618132" y="6879898"/>
                </a:lnTo>
                <a:lnTo>
                  <a:pt x="0" y="687989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294345" y="871891"/>
            <a:ext cx="3965777" cy="2855359"/>
          </a:xfrm>
          <a:custGeom>
            <a:avLst/>
            <a:gdLst/>
            <a:ahLst/>
            <a:cxnLst/>
            <a:rect r="r" b="b" t="t" l="l"/>
            <a:pathLst>
              <a:path h="2855359" w="3965777">
                <a:moveTo>
                  <a:pt x="0" y="0"/>
                </a:moveTo>
                <a:lnTo>
                  <a:pt x="3965777" y="0"/>
                </a:lnTo>
                <a:lnTo>
                  <a:pt x="3965777" y="2855359"/>
                </a:lnTo>
                <a:lnTo>
                  <a:pt x="0" y="285535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6394279" y="3056710"/>
            <a:ext cx="5499442" cy="519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59"/>
              </a:lnSpc>
            </a:pPr>
            <a:r>
              <a:rPr lang="en-US" b="true" sz="3042">
                <a:solidFill>
                  <a:srgbClr val="000000"/>
                </a:solidFill>
                <a:latin typeface="DM Sans Bold"/>
                <a:ea typeface="DM Sans Bold"/>
                <a:cs typeface="DM Sans Bold"/>
                <a:sym typeface="DM Sans Bold"/>
              </a:rPr>
              <a:t>OPEN FORUM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8088862" y="557034"/>
            <a:ext cx="2110277" cy="2110277"/>
            <a:chOff x="0" y="0"/>
            <a:chExt cx="6350000" cy="6350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0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6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650550" y="804097"/>
            <a:ext cx="14608750" cy="3210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204"/>
              </a:lnSpc>
            </a:pPr>
            <a:r>
              <a:rPr lang="en-US" sz="18717">
                <a:solidFill>
                  <a:srgbClr val="E96C07"/>
                </a:solidFill>
                <a:latin typeface="Gliker"/>
                <a:ea typeface="Gliker"/>
                <a:cs typeface="Gliker"/>
                <a:sym typeface="Gliker"/>
              </a:rPr>
              <a:t>THANK YOU!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-386524">
            <a:off x="1456695" y="4725758"/>
            <a:ext cx="5953292" cy="7964271"/>
          </a:xfrm>
          <a:custGeom>
            <a:avLst/>
            <a:gdLst/>
            <a:ahLst/>
            <a:cxnLst/>
            <a:rect r="r" b="b" t="t" l="l"/>
            <a:pathLst>
              <a:path h="7964271" w="5953292">
                <a:moveTo>
                  <a:pt x="0" y="0"/>
                </a:moveTo>
                <a:lnTo>
                  <a:pt x="5953292" y="0"/>
                </a:lnTo>
                <a:lnTo>
                  <a:pt x="5953292" y="7964271"/>
                </a:lnTo>
                <a:lnTo>
                  <a:pt x="0" y="796427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1208754">
            <a:off x="7449733" y="4033999"/>
            <a:ext cx="1862617" cy="5360049"/>
          </a:xfrm>
          <a:custGeom>
            <a:avLst/>
            <a:gdLst/>
            <a:ahLst/>
            <a:cxnLst/>
            <a:rect r="r" b="b" t="t" l="l"/>
            <a:pathLst>
              <a:path h="5360049" w="1862617">
                <a:moveTo>
                  <a:pt x="0" y="0"/>
                </a:moveTo>
                <a:lnTo>
                  <a:pt x="1862617" y="0"/>
                </a:lnTo>
                <a:lnTo>
                  <a:pt x="1862617" y="5360049"/>
                </a:lnTo>
                <a:lnTo>
                  <a:pt x="0" y="536004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348989">
            <a:off x="10954494" y="4350037"/>
            <a:ext cx="2048768" cy="2622423"/>
          </a:xfrm>
          <a:custGeom>
            <a:avLst/>
            <a:gdLst/>
            <a:ahLst/>
            <a:cxnLst/>
            <a:rect r="r" b="b" t="t" l="l"/>
            <a:pathLst>
              <a:path h="2622423" w="2048768">
                <a:moveTo>
                  <a:pt x="0" y="0"/>
                </a:moveTo>
                <a:lnTo>
                  <a:pt x="2048768" y="0"/>
                </a:lnTo>
                <a:lnTo>
                  <a:pt x="2048768" y="2622423"/>
                </a:lnTo>
                <a:lnTo>
                  <a:pt x="0" y="26224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57697">
            <a:off x="8203543" y="7574844"/>
            <a:ext cx="5246686" cy="1291996"/>
          </a:xfrm>
          <a:custGeom>
            <a:avLst/>
            <a:gdLst/>
            <a:ahLst/>
            <a:cxnLst/>
            <a:rect r="r" b="b" t="t" l="l"/>
            <a:pathLst>
              <a:path h="1291996" w="5246686">
                <a:moveTo>
                  <a:pt x="0" y="0"/>
                </a:moveTo>
                <a:lnTo>
                  <a:pt x="5246686" y="0"/>
                </a:lnTo>
                <a:lnTo>
                  <a:pt x="5246686" y="1291996"/>
                </a:lnTo>
                <a:lnTo>
                  <a:pt x="0" y="12919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865589" y="4252974"/>
            <a:ext cx="2782070" cy="2916981"/>
          </a:xfrm>
          <a:custGeom>
            <a:avLst/>
            <a:gdLst/>
            <a:ahLst/>
            <a:cxnLst/>
            <a:rect r="r" b="b" t="t" l="l"/>
            <a:pathLst>
              <a:path h="2916981" w="2782070">
                <a:moveTo>
                  <a:pt x="0" y="0"/>
                </a:moveTo>
                <a:lnTo>
                  <a:pt x="2782070" y="0"/>
                </a:lnTo>
                <a:lnTo>
                  <a:pt x="2782070" y="2916980"/>
                </a:lnTo>
                <a:lnTo>
                  <a:pt x="0" y="291698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868912">
            <a:off x="13291666" y="7355057"/>
            <a:ext cx="3506976" cy="1731570"/>
          </a:xfrm>
          <a:custGeom>
            <a:avLst/>
            <a:gdLst/>
            <a:ahLst/>
            <a:cxnLst/>
            <a:rect r="r" b="b" t="t" l="l"/>
            <a:pathLst>
              <a:path h="1731570" w="3506976">
                <a:moveTo>
                  <a:pt x="0" y="0"/>
                </a:moveTo>
                <a:lnTo>
                  <a:pt x="3506976" y="0"/>
                </a:lnTo>
                <a:lnTo>
                  <a:pt x="3506976" y="1731570"/>
                </a:lnTo>
                <a:lnTo>
                  <a:pt x="0" y="173157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706223" y="1904572"/>
            <a:ext cx="2110277" cy="2110277"/>
            <a:chOff x="0" y="0"/>
            <a:chExt cx="6350000" cy="6350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541020" y="537210"/>
              <a:ext cx="5255260" cy="5255260"/>
            </a:xfrm>
            <a:custGeom>
              <a:avLst/>
              <a:gdLst/>
              <a:ahLst/>
              <a:cxnLst/>
              <a:rect r="r" b="b" t="t" l="l"/>
              <a:pathLst>
                <a:path h="5255260" w="5255260">
                  <a:moveTo>
                    <a:pt x="2627630" y="0"/>
                  </a:moveTo>
                  <a:cubicBezTo>
                    <a:pt x="1176430" y="0"/>
                    <a:pt x="0" y="1176430"/>
                    <a:pt x="0" y="2627630"/>
                  </a:cubicBezTo>
                  <a:cubicBezTo>
                    <a:pt x="0" y="4078830"/>
                    <a:pt x="1176430" y="5255260"/>
                    <a:pt x="2627630" y="5255260"/>
                  </a:cubicBezTo>
                  <a:cubicBezTo>
                    <a:pt x="4078830" y="5255260"/>
                    <a:pt x="5255260" y="4078830"/>
                    <a:pt x="5255260" y="2627630"/>
                  </a:cubicBezTo>
                  <a:cubicBezTo>
                    <a:pt x="5255260" y="1176430"/>
                    <a:pt x="4078830" y="0"/>
                    <a:pt x="2627630" y="0"/>
                  </a:cubicBezTo>
                  <a:close/>
                </a:path>
              </a:pathLst>
            </a:custGeom>
            <a:blipFill>
              <a:blip r:embed="rId14"/>
              <a:stretch>
                <a:fillRect l="-2148" t="0" r="-6941" b="0"/>
              </a:stretch>
            </a:blipFill>
          </p:spPr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DAHOHvB6U0U</dc:identifier>
  <dcterms:modified xsi:type="dcterms:W3CDTF">2011-08-01T06:04:30Z</dcterms:modified>
  <cp:revision>1</cp:revision>
  <dc:title>Reception New Parents Meeting July 26</dc:title>
</cp:coreProperties>
</file>